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comments/comment3.xml" ContentType="application/vnd.openxmlformats-officedocument.presentationml.comments+xml"/>
  <Override PartName="/ppt/notesSlides/notesSlide7.xml" ContentType="application/vnd.openxmlformats-officedocument.presentationml.notesSlide+xml"/>
  <Override PartName="/ppt/comments/comment4.xml" ContentType="application/vnd.openxmlformats-officedocument.presentationml.comments+xml"/>
  <Override PartName="/ppt/notesSlides/notesSlide8.xml" ContentType="application/vnd.openxmlformats-officedocument.presentationml.notesSlide+xml"/>
  <Override PartName="/ppt/comments/comment5.xml" ContentType="application/vnd.openxmlformats-officedocument.presentationml.comments+xml"/>
  <Override PartName="/ppt/notesSlides/notesSlide9.xml" ContentType="application/vnd.openxmlformats-officedocument.presentationml.notesSlide+xml"/>
  <Override PartName="/ppt/comments/comment6.xml" ContentType="application/vnd.openxmlformats-officedocument.presentationml.comments+xml"/>
  <Override PartName="/ppt/notesSlides/notesSlide10.xml" ContentType="application/vnd.openxmlformats-officedocument.presentationml.notesSlide+xml"/>
  <Override PartName="/ppt/comments/comment7.xml" ContentType="application/vnd.openxmlformats-officedocument.presentationml.comments+xml"/>
  <Override PartName="/ppt/notesSlides/notesSlide11.xml" ContentType="application/vnd.openxmlformats-officedocument.presentationml.notesSlide+xml"/>
  <Override PartName="/ppt/comments/comment8.xml" ContentType="application/vnd.openxmlformats-officedocument.presentationml.comments+xml"/>
  <Override PartName="/ppt/notesSlides/notesSlide12.xml" ContentType="application/vnd.openxmlformats-officedocument.presentationml.notesSlide+xml"/>
  <Override PartName="/ppt/comments/comment9.xml" ContentType="application/vnd.openxmlformats-officedocument.presentationml.comments+xml"/>
  <Override PartName="/ppt/notesSlides/notesSlide13.xml" ContentType="application/vnd.openxmlformats-officedocument.presentationml.notesSlide+xml"/>
  <Override PartName="/ppt/comments/comment10.xml" ContentType="application/vnd.openxmlformats-officedocument.presentationml.comments+xml"/>
  <Override PartName="/ppt/notesSlides/notesSlide14.xml" ContentType="application/vnd.openxmlformats-officedocument.presentationml.notesSlide+xml"/>
  <Override PartName="/ppt/comments/comment11.xml" ContentType="application/vnd.openxmlformats-officedocument.presentationml.comments+xml"/>
  <Override PartName="/ppt/notesSlides/notesSlide15.xml" ContentType="application/vnd.openxmlformats-officedocument.presentationml.notesSlide+xml"/>
  <Override PartName="/ppt/comments/comment12.xml" ContentType="application/vnd.openxmlformats-officedocument.presentationml.comments+xml"/>
  <Override PartName="/ppt/notesSlides/notesSlide16.xml" ContentType="application/vnd.openxmlformats-officedocument.presentationml.notesSlide+xml"/>
  <Override PartName="/ppt/comments/comment13.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4.xml" ContentType="application/vnd.openxmlformats-officedocument.presentationml.comments+xml"/>
  <Override PartName="/ppt/notesSlides/notesSlide19.xml" ContentType="application/vnd.openxmlformats-officedocument.presentationml.notesSlide+xml"/>
  <Override PartName="/ppt/comments/comment15.xml" ContentType="application/vnd.openxmlformats-officedocument.presentationml.comments+xml"/>
  <Override PartName="/ppt/notesSlides/notesSlide20.xml" ContentType="application/vnd.openxmlformats-officedocument.presentationml.notesSlide+xml"/>
  <Override PartName="/ppt/comments/comment16.xml" ContentType="application/vnd.openxmlformats-officedocument.presentationml.comments+xml"/>
  <Override PartName="/ppt/notesSlides/notesSlide21.xml" ContentType="application/vnd.openxmlformats-officedocument.presentationml.notesSlide+xml"/>
  <Override PartName="/ppt/comments/comment17.xml" ContentType="application/vnd.openxmlformats-officedocument.presentationml.comments+xml"/>
  <Override PartName="/ppt/notesSlides/notesSlide22.xml" ContentType="application/vnd.openxmlformats-officedocument.presentationml.notesSlide+xml"/>
  <Override PartName="/ppt/comments/comment18.xml" ContentType="application/vnd.openxmlformats-officedocument.presentationml.comments+xml"/>
  <Override PartName="/ppt/notesSlides/notesSlide23.xml" ContentType="application/vnd.openxmlformats-officedocument.presentationml.notesSlide+xml"/>
  <Override PartName="/ppt/comments/comment19.xml" ContentType="application/vnd.openxmlformats-officedocument.presentationml.comments+xml"/>
  <Override PartName="/ppt/notesSlides/notesSlide24.xml" ContentType="application/vnd.openxmlformats-officedocument.presentationml.notesSlide+xml"/>
  <Override PartName="/ppt/comments/comment20.xml" ContentType="application/vnd.openxmlformats-officedocument.presentationml.comments+xml"/>
  <Override PartName="/ppt/notesSlides/notesSlide25.xml" ContentType="application/vnd.openxmlformats-officedocument.presentationml.notesSlide+xml"/>
  <Override PartName="/ppt/comments/comment21.xml" ContentType="application/vnd.openxmlformats-officedocument.presentationml.comments+xml"/>
  <Override PartName="/ppt/notesSlides/notesSlide26.xml" ContentType="application/vnd.openxmlformats-officedocument.presentationml.notesSlide+xml"/>
  <Override PartName="/ppt/comments/comment22.xml" ContentType="application/vnd.openxmlformats-officedocument.presentationml.comments+xml"/>
  <Override PartName="/ppt/notesSlides/notesSlide27.xml" ContentType="application/vnd.openxmlformats-officedocument.presentationml.notesSlide+xml"/>
  <Override PartName="/ppt/comments/comment23.xml" ContentType="application/vnd.openxmlformats-officedocument.presentationml.comments+xml"/>
  <Override PartName="/ppt/notesSlides/notesSlide28.xml" ContentType="application/vnd.openxmlformats-officedocument.presentationml.notesSlide+xml"/>
  <Override PartName="/ppt/comments/comment24.xml" ContentType="application/vnd.openxmlformats-officedocument.presentationml.comments+xml"/>
  <Override PartName="/ppt/notesSlides/notesSlide29.xml" ContentType="application/vnd.openxmlformats-officedocument.presentationml.notesSlide+xml"/>
  <Override PartName="/ppt/comments/comment2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9" r:id="rId4"/>
    <p:sldId id="274" r:id="rId5"/>
    <p:sldId id="275" r:id="rId6"/>
    <p:sldId id="260" r:id="rId7"/>
    <p:sldId id="288" r:id="rId8"/>
    <p:sldId id="289" r:id="rId9"/>
    <p:sldId id="271" r:id="rId10"/>
    <p:sldId id="272" r:id="rId11"/>
    <p:sldId id="273" r:id="rId12"/>
    <p:sldId id="263" r:id="rId13"/>
    <p:sldId id="264" r:id="rId14"/>
    <p:sldId id="277" r:id="rId15"/>
    <p:sldId id="265" r:id="rId16"/>
    <p:sldId id="278" r:id="rId17"/>
    <p:sldId id="276" r:id="rId18"/>
    <p:sldId id="266" r:id="rId19"/>
    <p:sldId id="279" r:id="rId20"/>
    <p:sldId id="280" r:id="rId21"/>
    <p:sldId id="267" r:id="rId22"/>
    <p:sldId id="281" r:id="rId23"/>
    <p:sldId id="282" r:id="rId24"/>
    <p:sldId id="269" r:id="rId25"/>
    <p:sldId id="285" r:id="rId26"/>
    <p:sldId id="286" r:id="rId27"/>
    <p:sldId id="287" r:id="rId28"/>
    <p:sldId id="268" r:id="rId29"/>
    <p:sldId id="270" r:id="rId30"/>
  </p:sldIdLst>
  <p:sldSz cx="9144000" cy="5143500" type="screen16x9"/>
  <p:notesSz cx="6858000" cy="9144000"/>
  <p:embeddedFontLst>
    <p:embeddedFont>
      <p:font typeface="PT Sans Narrow" panose="020B0604020202020204" charset="0"/>
      <p:regular r:id="rId32"/>
      <p:bold r:id="rId33"/>
    </p:embeddedFont>
    <p:embeddedFont>
      <p:font typeface="宋体" panose="02010600030101010101" pitchFamily="2" charset="-122"/>
      <p:regular r:id="rId34"/>
    </p:embeddedFont>
    <p:embeddedFont>
      <p:font typeface="Open Sans"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ngming Fan" initials=""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9B46DA-C9ED-42D2-9D90-66B365CBDA6A}">
  <a:tblStyle styleId="{ED9B46DA-C9ED-42D2-9D90-66B365CBDA6A}"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081" autoAdjust="0"/>
  </p:normalViewPr>
  <p:slideViewPr>
    <p:cSldViewPr snapToGrid="0">
      <p:cViewPr varScale="1">
        <p:scale>
          <a:sx n="169" d="100"/>
          <a:sy n="169" d="100"/>
        </p:scale>
        <p:origin x="1488"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9-05T01:17:55.971" idx="3">
    <p:pos x="6000" y="200"/>
    <p:text>show each author's photo on the bottom.</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17-09-05T01:42:08.722" idx="7">
    <p:pos x="6000" y="0"/>
    <p:text>Same thing as previous pages.
Add some animations (trigger by press a key) to highlight the part in the Figure when you talk.
For example, PIN methods are more accurate than Pattern. Which part of the figure do you want audiences to look at? 
Highlight that part when you talk about it. 
"Circular UIs are more accurate than square UIs."
Where  should the audiences look at in the figure? highlight it!
Note: why the resolution of the figure is sooooo low? It is so blur.</p:text>
  </p:cm>
</p:cmLst>
</file>

<file path=ppt/comments/comment11.xml><?xml version="1.0" encoding="utf-8"?>
<p:cmLst xmlns:a="http://schemas.openxmlformats.org/drawingml/2006/main" xmlns:r="http://schemas.openxmlformats.org/officeDocument/2006/relationships" xmlns:p="http://schemas.openxmlformats.org/presentationml/2006/main">
  <p:cm authorId="0" dt="2017-09-05T01:42:08.722" idx="7">
    <p:pos x="6000" y="0"/>
    <p:text>Same thing as previous pages.
Add some animations (trigger by press a key) to highlight the part in the Figure when you talk.
For example, PIN methods are more accurate than Pattern. Which part of the figure do you want audiences to look at? 
Highlight that part when you talk about it. 
"Circular UIs are more accurate than square UIs."
Where  should the audiences look at in the figure? highlight it!
Note: why the resolution of the figure is sooooo low? It is so blur.</p:text>
  </p:cm>
</p:cmLst>
</file>

<file path=ppt/comments/comment12.xml><?xml version="1.0" encoding="utf-8"?>
<p:cmLst xmlns:a="http://schemas.openxmlformats.org/drawingml/2006/main" xmlns:r="http://schemas.openxmlformats.org/officeDocument/2006/relationships" xmlns:p="http://schemas.openxmlformats.org/presentationml/2006/main">
  <p:cm authorId="0" dt="2017-09-05T01:42:32.316" idx="8">
    <p:pos x="6000" y="0"/>
    <p:text>Same comments as are given for the previous page</p:text>
  </p:cm>
</p:cmLst>
</file>

<file path=ppt/comments/comment13.xml><?xml version="1.0" encoding="utf-8"?>
<p:cmLst xmlns:a="http://schemas.openxmlformats.org/drawingml/2006/main" xmlns:r="http://schemas.openxmlformats.org/officeDocument/2006/relationships" xmlns:p="http://schemas.openxmlformats.org/presentationml/2006/main">
  <p:cm authorId="0" dt="2017-09-05T01:42:32.316" idx="8">
    <p:pos x="6000" y="0"/>
    <p:text>Same comments as are given for the previous page</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17-09-05T01:42:40.478" idx="9">
    <p:pos x="6000" y="0"/>
    <p:text>Same comments as are given for the previous page</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17-09-05T01:42:40.478" idx="9">
    <p:pos x="6000" y="0"/>
    <p:text>Same comments as are given for the previous page</p:text>
  </p:cm>
</p:cmLst>
</file>

<file path=ppt/comments/comment16.xml><?xml version="1.0" encoding="utf-8"?>
<p:cmLst xmlns:a="http://schemas.openxmlformats.org/drawingml/2006/main" xmlns:r="http://schemas.openxmlformats.org/officeDocument/2006/relationships" xmlns:p="http://schemas.openxmlformats.org/presentationml/2006/main">
  <p:cm authorId="0" dt="2017-09-05T01:42:40.478" idx="9">
    <p:pos x="6000" y="0"/>
    <p:text>Same comments as are given for the previous page</p:text>
  </p:cm>
</p:cmLst>
</file>

<file path=ppt/comments/comment17.xml><?xml version="1.0" encoding="utf-8"?>
<p:cmLst xmlns:a="http://schemas.openxmlformats.org/drawingml/2006/main" xmlns:r="http://schemas.openxmlformats.org/officeDocument/2006/relationships" xmlns:p="http://schemas.openxmlformats.org/presentationml/2006/main">
  <p:cm authorId="0" dt="2017-09-05T01:43:52.637" idx="10">
    <p:pos x="6000" y="0"/>
    <p:text>too much texts. 
You can say all of these in your presentation. 
BUT on the slides, just show the key words/terms that can be scanned and understood immediately by the audiences.</p:text>
  </p:cm>
</p:cmLst>
</file>

<file path=ppt/comments/comment18.xml><?xml version="1.0" encoding="utf-8"?>
<p:cmLst xmlns:a="http://schemas.openxmlformats.org/drawingml/2006/main" xmlns:r="http://schemas.openxmlformats.org/officeDocument/2006/relationships" xmlns:p="http://schemas.openxmlformats.org/presentationml/2006/main">
  <p:cm authorId="0" dt="2017-09-05T01:43:52.637" idx="10">
    <p:pos x="6000" y="0"/>
    <p:text>too much texts. 
You can say all of these in your presentation. 
BUT on the slides, just show the key words/terms that can be scanned and understood immediately by the audiences.</p:text>
  </p:cm>
</p:cmLst>
</file>

<file path=ppt/comments/comment19.xml><?xml version="1.0" encoding="utf-8"?>
<p:cmLst xmlns:a="http://schemas.openxmlformats.org/drawingml/2006/main" xmlns:r="http://schemas.openxmlformats.org/officeDocument/2006/relationships" xmlns:p="http://schemas.openxmlformats.org/presentationml/2006/main">
  <p:cm authorId="0" dt="2017-09-05T01:43:52.637" idx="10">
    <p:pos x="6000" y="0"/>
    <p:text>too much texts. 
You can say all of these in your presentation. 
BUT on the slides, just show the key words/terms that can be scanned and understood immediately by the audiences.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09-05T01:33:17.496" idx="5">
    <p:pos x="6000" y="0"/>
    <p:text>It can be hard for audiences to follow you when you refer to these factors authentication 
One technique commonly used is to add animations (e.g., a red color rectangle) to highlight the one that you are talking about. 
For example, when you talk about one factor we examined is the size, you can press a key to display a red rectangle box that circles the 38 MM and 42MM.
Use this technique to show another two factors as well.</p:text>
  </p:cm>
</p:cmLst>
</file>

<file path=ppt/comments/comment20.xml><?xml version="1.0" encoding="utf-8"?>
<p:cmLst xmlns:a="http://schemas.openxmlformats.org/drawingml/2006/main" xmlns:r="http://schemas.openxmlformats.org/officeDocument/2006/relationships" xmlns:p="http://schemas.openxmlformats.org/presentationml/2006/main">
  <p:cm authorId="0" dt="2017-09-05T01:48:49.441" idx="12">
    <p:pos x="6000" y="0"/>
    <p:text>This should come before conclusion.
You should reserve time to talk about this. We have discussed a few interesting extensions and future work.
You can cut the results presentation (slides 6-9)</p:text>
  </p:cm>
</p:cmLst>
</file>

<file path=ppt/comments/comment21.xml><?xml version="1.0" encoding="utf-8"?>
<p:cmLst xmlns:a="http://schemas.openxmlformats.org/drawingml/2006/main" xmlns:r="http://schemas.openxmlformats.org/officeDocument/2006/relationships" xmlns:p="http://schemas.openxmlformats.org/presentationml/2006/main">
  <p:cm authorId="0" dt="2017-09-05T01:48:49.441" idx="12">
    <p:pos x="6000" y="0"/>
    <p:text>This should come before conclusion.
You should reserve time to talk about this. We have discussed a few interesting extensions and future work.
You can cut the results presentation (slides 6-9)</p:text>
  </p:cm>
</p:cmLst>
</file>

<file path=ppt/comments/comment22.xml><?xml version="1.0" encoding="utf-8"?>
<p:cmLst xmlns:a="http://schemas.openxmlformats.org/drawingml/2006/main" xmlns:r="http://schemas.openxmlformats.org/officeDocument/2006/relationships" xmlns:p="http://schemas.openxmlformats.org/presentationml/2006/main">
  <p:cm authorId="0" dt="2017-09-05T01:48:49.441" idx="12">
    <p:pos x="6000" y="0"/>
    <p:text>This should come before conclusion.
You should reserve time to talk about this. We have discussed a few interesting extensions and future work.
You can cut the results presentation (slides 6-9)</p:text>
  </p:cm>
</p:cmLst>
</file>

<file path=ppt/comments/comment23.xml><?xml version="1.0" encoding="utf-8"?>
<p:cmLst xmlns:a="http://schemas.openxmlformats.org/drawingml/2006/main" xmlns:r="http://schemas.openxmlformats.org/officeDocument/2006/relationships" xmlns:p="http://schemas.openxmlformats.org/presentationml/2006/main">
  <p:cm authorId="0" dt="2017-09-05T01:45:39.883" idx="11">
    <p:pos x="6000" y="0"/>
    <p:text>Conclusion should be at the very end and be after the limitation and future work.</p:text>
  </p:cm>
</p:cmLst>
</file>

<file path=ppt/comments/comment24.xml><?xml version="1.0" encoding="utf-8"?>
<p:cmLst xmlns:a="http://schemas.openxmlformats.org/drawingml/2006/main" xmlns:r="http://schemas.openxmlformats.org/officeDocument/2006/relationships" xmlns:p="http://schemas.openxmlformats.org/presentationml/2006/main">
  <p:cm authorId="0" dt="2017-09-05T01:45:39.883" idx="11">
    <p:pos x="6000" y="0"/>
    <p:text>Conclusion should be at the very end and be after the limitation and future work.</p:text>
  </p:cm>
</p:cmLst>
</file>

<file path=ppt/comments/comment25.xml><?xml version="1.0" encoding="utf-8"?>
<p:cmLst xmlns:a="http://schemas.openxmlformats.org/drawingml/2006/main" xmlns:r="http://schemas.openxmlformats.org/officeDocument/2006/relationships" xmlns:p="http://schemas.openxmlformats.org/presentationml/2006/main">
  <p:cm authorId="0" dt="2017-09-05T01:48:01.662" idx="13">
    <p:pos x="6000" y="0"/>
    <p:text>Remove Q&amp;A 
( You can say "thank you for your attention and I'd like to take any questions you might have)
On the slide, show the title of the paper, authors, contact email and (it can be my email or you guys), and log of UofT again.</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7-09-05T01:33:17.496" idx="5">
    <p:pos x="6000" y="0"/>
    <p:text>It can be hard for audiences to follow you when you refer to these factors authentication 
One technique commonly used is to add animations (e.g., a red color rectangle) to highlight the one that you are talking about. 
For example, when you talk about one factor we examined is the size, you can press a key to display a red rectangle box that circles the 38 MM and 42MM.
Use this technique to show another two factors as well.</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7-09-05T01:33:17.496" idx="5">
    <p:pos x="6000" y="0"/>
    <p:text>It can be hard for audiences to follow you when you refer to these factors authentication 
One technique commonly used is to add animations (e.g., a red color rectangle) to highlight the one that you are talking about. 
For example, when you talk about one factor we examined is the size, you can press a key to display a red rectangle box that circles the 38 MM and 42MM.
Use this technique to show another two factors as well.</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7-09-05T01:33:17.496" idx="5">
    <p:pos x="6000" y="0"/>
    <p:text>It can be hard for audiences to follow you when you refer to these factors authentication 
One technique commonly used is to add animations (e.g., a red color rectangle) to highlight the one that you are talking about. 
For example, when you talk about one factor we examined is the size, you can press a key to display a red rectangle box that circles the 38 MM and 42MM.
Use this technique to show another two factors as well.</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7-09-05T01:33:17.496" idx="5">
    <p:pos x="6000" y="0"/>
    <p:text>It can be hard for audiences to follow you when you refer to these factors authentication 
One technique commonly used is to add animations (e.g., a red color rectangle) to highlight the one that you are talking about. 
For example, when you talk about one factor we examined is the size, you can press a key to display a red rectangle box that circles the 38 MM and 42MM.
Use this technique to show another two factors as well.</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7-09-05T01:33:17.496" idx="5">
    <p:pos x="6000" y="0"/>
    <p:text>It can be hard for audiences to follow you when you refer to these factors authentication 
One technique commonly used is to add animations (e.g., a red color rectangle) to highlight the one that you are talking about. 
For example, when you talk about one factor we examined is the size, you can press a key to display a red rectangle box that circles the 38 MM and 42MM.
Use this technique to show another two factors as well.</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17-09-05T01:33:17.496" idx="5">
    <p:pos x="6000" y="0"/>
    <p:text>It can be hard for audiences to follow you when you refer to these factors authentication 
One technique commonly used is to add animations (e.g., a red color rectangle) to highlight the one that you are talking about. 
For example, when you talk about one factor we examined is the size, you can press a key to display a red rectangle box that circles the 38 MM and 42MM.
Use this technique to show another two factors as well.</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17-09-05T01:39:18.965" idx="6">
    <p:pos x="6000" y="0"/>
    <p:text>There is too much information on this page. 
All figures can be enlarged. Evaluation metrics do not need to be shown. 
Evaluation metrics can be deleted.
Process can be deleted and verbally explained.
Analysis methods can be gone too. 
You can say it verbally. It does not need to be on the slide. 
Basically all texts on this page can be gone.
I remember that you have shot a short video that shows the usage of each authentication before. 
Try to play a video that better illustrates how the authentication is done, and how the shoulder surfing is done.
Note: it is 3-way repeated-measure ANOVA.
"repeated-measure" is critical.
Partial eta-squared measure does not need to mentioned. 
During the Q&amp;A session, if someone asks about how did you measure the effect size? You can explain that we used partial eta square to measure effect size.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extLst>
      <p:ext uri="{BB962C8B-B14F-4D97-AF65-F5344CB8AC3E}">
        <p14:creationId xmlns:p14="http://schemas.microsoft.com/office/powerpoint/2010/main" val="403236194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a:t>Hello everyone.</a:t>
            </a:r>
          </a:p>
          <a:p>
            <a:pPr lvl="0">
              <a:spcBef>
                <a:spcPts val="0"/>
              </a:spcBef>
              <a:buNone/>
            </a:pPr>
            <a:endParaRPr lang="en-US" dirty="0"/>
          </a:p>
          <a:p>
            <a:pPr lvl="0">
              <a:spcBef>
                <a:spcPts val="0"/>
              </a:spcBef>
              <a:buNone/>
            </a:pPr>
            <a:r>
              <a:rPr lang="en-US" dirty="0"/>
              <a:t>My</a:t>
            </a:r>
            <a:r>
              <a:rPr lang="en-US" baseline="0" dirty="0"/>
              <a:t> name is Yue and I am from University of Toronto, Department of Computer Science.</a:t>
            </a:r>
          </a:p>
          <a:p>
            <a:pPr lvl="0">
              <a:spcBef>
                <a:spcPts val="0"/>
              </a:spcBef>
              <a:buNone/>
            </a:pPr>
            <a:endParaRPr lang="en-US" baseline="0" dirty="0"/>
          </a:p>
          <a:p>
            <a:pPr lvl="0">
              <a:spcBef>
                <a:spcPts val="0"/>
              </a:spcBef>
              <a:buNone/>
            </a:pPr>
            <a:r>
              <a:rPr lang="en-US" baseline="0" dirty="0"/>
              <a:t>I am very happy to present one of our recent studies on smartwatch authentication systems. </a:t>
            </a:r>
          </a:p>
          <a:p>
            <a:pPr lvl="0">
              <a:spcBef>
                <a:spcPts val="0"/>
              </a:spcBef>
              <a:buNone/>
            </a:pPr>
            <a:endParaRPr lang="en-US" baseline="0" dirty="0"/>
          </a:p>
          <a:p>
            <a:pPr lvl="0">
              <a:spcBef>
                <a:spcPts val="0"/>
              </a:spcBef>
              <a:buNone/>
            </a:pPr>
            <a:r>
              <a:rPr lang="en-US" baseline="0" dirty="0"/>
              <a:t>This is an empirical study, and we hope this short paper could bring some extra insights for you</a:t>
            </a:r>
            <a:r>
              <a:rPr lang="en-US" baseline="0" dirty="0">
                <a:sym typeface="Wingdings" panose="05000000000000000000" pitchFamily="2" charset="2"/>
              </a:rPr>
              <a:t></a:t>
            </a:r>
            <a:r>
              <a:rPr lang="en-US" baseline="0" dirty="0"/>
              <a:t> </a:t>
            </a:r>
            <a:endParaRPr dirty="0"/>
          </a:p>
        </p:txBody>
      </p:sp>
    </p:spTree>
    <p:extLst>
      <p:ext uri="{BB962C8B-B14F-4D97-AF65-F5344CB8AC3E}">
        <p14:creationId xmlns:p14="http://schemas.microsoft.com/office/powerpoint/2010/main" val="906523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a:t>The third one</a:t>
            </a:r>
            <a:r>
              <a:rPr lang="en-US" baseline="0" dirty="0"/>
              <a:t> we are introducing is called circular Pattern. Again, we use a dotted circle to highlight the operation area. </a:t>
            </a:r>
          </a:p>
          <a:p>
            <a:pPr lvl="0">
              <a:spcBef>
                <a:spcPts val="0"/>
              </a:spcBef>
              <a:buNone/>
            </a:pPr>
            <a:endParaRPr lang="en-US" baseline="0" dirty="0"/>
          </a:p>
          <a:p>
            <a:pPr lvl="0">
              <a:spcBef>
                <a:spcPts val="0"/>
              </a:spcBef>
              <a:buNone/>
            </a:pPr>
            <a:r>
              <a:rPr lang="en-US" baseline="0" dirty="0"/>
              <a:t>We also use these arrows to give you an example how a pattern may look like.</a:t>
            </a:r>
          </a:p>
          <a:p>
            <a:pPr lvl="0">
              <a:spcBef>
                <a:spcPts val="0"/>
              </a:spcBef>
              <a:buNone/>
            </a:pPr>
            <a:endParaRPr lang="en-US" baseline="0" dirty="0"/>
          </a:p>
          <a:p>
            <a:pPr lvl="0">
              <a:spcBef>
                <a:spcPts val="0"/>
              </a:spcBef>
              <a:buNone/>
            </a:pPr>
            <a:r>
              <a:rPr lang="en-US" baseline="0" dirty="0"/>
              <a:t>These dotted lines and arrows are imaginary and this is not something the participants would see.</a:t>
            </a:r>
            <a:endParaRPr dirty="0"/>
          </a:p>
        </p:txBody>
      </p:sp>
    </p:spTree>
    <p:extLst>
      <p:ext uri="{BB962C8B-B14F-4D97-AF65-F5344CB8AC3E}">
        <p14:creationId xmlns:p14="http://schemas.microsoft.com/office/powerpoint/2010/main" val="2700131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sz="1100" b="0" i="0" kern="1200" dirty="0">
                <a:solidFill>
                  <a:schemeClr val="tx1"/>
                </a:solidFill>
                <a:effectLst/>
                <a:latin typeface="+mn-lt"/>
                <a:ea typeface="+mn-ea"/>
                <a:cs typeface="+mn-cs"/>
              </a:rPr>
              <a:t>The</a:t>
            </a:r>
            <a:r>
              <a:rPr lang="en-US" sz="1100" b="0" i="0" kern="1200" baseline="0" dirty="0">
                <a:solidFill>
                  <a:schemeClr val="tx1"/>
                </a:solidFill>
                <a:effectLst/>
                <a:latin typeface="+mn-lt"/>
                <a:ea typeface="+mn-ea"/>
                <a:cs typeface="+mn-cs"/>
              </a:rPr>
              <a:t> last scheme is square pattern. One difference from square pin is it has only 9 buttons other 10. </a:t>
            </a:r>
          </a:p>
          <a:p>
            <a:pPr lvl="0">
              <a:spcBef>
                <a:spcPts val="0"/>
              </a:spcBef>
              <a:buNone/>
            </a:pPr>
            <a:endParaRPr lang="en-US" sz="1100" b="0" i="0" kern="1200" baseline="0" dirty="0">
              <a:solidFill>
                <a:schemeClr val="tx1"/>
              </a:solidFill>
              <a:effectLst/>
              <a:latin typeface="+mn-lt"/>
              <a:ea typeface="+mn-ea"/>
              <a:cs typeface="+mn-cs"/>
            </a:endParaRPr>
          </a:p>
          <a:p>
            <a:pPr lvl="0">
              <a:spcBef>
                <a:spcPts val="0"/>
              </a:spcBef>
              <a:buNone/>
            </a:pPr>
            <a:r>
              <a:rPr lang="en-US" sz="1100" b="0" i="0" kern="1200" baseline="0" dirty="0">
                <a:solidFill>
                  <a:schemeClr val="tx1"/>
                </a:solidFill>
                <a:effectLst/>
                <a:latin typeface="+mn-lt"/>
                <a:ea typeface="+mn-ea"/>
                <a:cs typeface="+mn-cs"/>
              </a:rPr>
              <a:t>This is because that the default setting on Android phones. </a:t>
            </a:r>
          </a:p>
          <a:p>
            <a:pPr lvl="0">
              <a:spcBef>
                <a:spcPts val="0"/>
              </a:spcBef>
              <a:buNone/>
            </a:pPr>
            <a:endParaRPr lang="en-US" sz="1100" b="0" i="0" kern="1200" baseline="0" dirty="0">
              <a:solidFill>
                <a:schemeClr val="tx1"/>
              </a:solidFill>
              <a:effectLst/>
              <a:latin typeface="+mn-lt"/>
              <a:ea typeface="+mn-ea"/>
              <a:cs typeface="+mn-cs"/>
            </a:endParaRPr>
          </a:p>
          <a:p>
            <a:pPr lvl="0">
              <a:spcBef>
                <a:spcPts val="0"/>
              </a:spcBef>
              <a:buNone/>
            </a:pPr>
            <a:r>
              <a:rPr lang="en-US" sz="1100" b="0" i="0" kern="1200" baseline="0" dirty="0">
                <a:solidFill>
                  <a:schemeClr val="tx1"/>
                </a:solidFill>
                <a:effectLst/>
                <a:latin typeface="+mn-lt"/>
                <a:ea typeface="+mn-ea"/>
                <a:cs typeface="+mn-cs"/>
              </a:rPr>
              <a:t>We are doing this research based on the popularity measure, so we did not introduce an extra button which is unnatural.</a:t>
            </a:r>
          </a:p>
          <a:p>
            <a:pPr lvl="0">
              <a:spcBef>
                <a:spcPts val="0"/>
              </a:spcBef>
              <a:buNone/>
            </a:pPr>
            <a:endParaRPr dirty="0"/>
          </a:p>
        </p:txBody>
      </p:sp>
    </p:spTree>
    <p:extLst>
      <p:ext uri="{BB962C8B-B14F-4D97-AF65-F5344CB8AC3E}">
        <p14:creationId xmlns:p14="http://schemas.microsoft.com/office/powerpoint/2010/main" val="3458068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dirty="0"/>
              <a:t>To</a:t>
            </a:r>
            <a:r>
              <a:rPr lang="en-US" baseline="0" dirty="0"/>
              <a:t> keep the design running with the same processing speed and interaction experience, we used an IPhone to simulate different designs.</a:t>
            </a:r>
          </a:p>
          <a:p>
            <a:pPr lvl="0" rtl="0">
              <a:spcBef>
                <a:spcPts val="0"/>
              </a:spcBef>
              <a:buNone/>
            </a:pPr>
            <a:endParaRPr lang="en-US" baseline="0" dirty="0"/>
          </a:p>
          <a:p>
            <a:pPr lvl="0" rtl="0">
              <a:spcBef>
                <a:spcPts val="0"/>
              </a:spcBef>
              <a:buNone/>
            </a:pPr>
            <a:r>
              <a:rPr lang="en-US" baseline="0" dirty="0"/>
              <a:t>As you can see from the figures, the way of wearing this device is similar to wearing a watch, and the weight are also close.</a:t>
            </a:r>
          </a:p>
          <a:p>
            <a:pPr lvl="0" rtl="0">
              <a:spcBef>
                <a:spcPts val="0"/>
              </a:spcBef>
              <a:buNone/>
            </a:pPr>
            <a:endParaRPr lang="en-US" baseline="0" dirty="0"/>
          </a:p>
          <a:p>
            <a:pPr lvl="0" rtl="0">
              <a:spcBef>
                <a:spcPts val="0"/>
              </a:spcBef>
              <a:buNone/>
            </a:pPr>
            <a:r>
              <a:rPr lang="en-US" baseline="0" dirty="0"/>
              <a:t>A simulated smartwatch is displayed at the center of the phone screen so the user can participate the experiment's in this way.</a:t>
            </a:r>
          </a:p>
          <a:p>
            <a:pPr lvl="0" rtl="0">
              <a:spcBef>
                <a:spcPts val="0"/>
              </a:spcBef>
              <a:buNone/>
            </a:pPr>
            <a:endParaRPr lang="en-US" baseline="0" dirty="0"/>
          </a:p>
          <a:p>
            <a:pPr lvl="0" rtl="0">
              <a:spcBef>
                <a:spcPts val="0"/>
              </a:spcBef>
              <a:buNone/>
            </a:pPr>
            <a:r>
              <a:rPr lang="en-US" baseline="0" dirty="0"/>
              <a:t>Counterbalanced using 8*8 L</a:t>
            </a:r>
            <a:r>
              <a:rPr lang="en-US" altLang="zh-CN" baseline="0" dirty="0"/>
              <a:t>atin-Square method. Carry-over effect.</a:t>
            </a:r>
          </a:p>
          <a:p>
            <a:pPr lvl="0" rtl="0">
              <a:spcBef>
                <a:spcPts val="0"/>
              </a:spcBef>
              <a:buNone/>
            </a:pPr>
            <a:endParaRPr lang="en-US" baseline="0" dirty="0"/>
          </a:p>
          <a:p>
            <a:pPr lvl="0" rtl="0">
              <a:spcBef>
                <a:spcPts val="0"/>
              </a:spcBef>
              <a:buNone/>
            </a:pPr>
            <a:r>
              <a:rPr lang="en-US" baseline="0" dirty="0"/>
              <a:t>15 trails * 8 (2*2*2 within-subject). </a:t>
            </a:r>
            <a:br>
              <a:rPr lang="en-US" dirty="0"/>
            </a:br>
            <a:br>
              <a:rPr lang="en-US" dirty="0"/>
            </a:br>
            <a:endParaRPr dirty="0"/>
          </a:p>
        </p:txBody>
      </p:sp>
    </p:spTree>
    <p:extLst>
      <p:ext uri="{BB962C8B-B14F-4D97-AF65-F5344CB8AC3E}">
        <p14:creationId xmlns:p14="http://schemas.microsoft.com/office/powerpoint/2010/main" val="202132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dirty="0"/>
              <a:t>Let</a:t>
            </a:r>
            <a:r>
              <a:rPr lang="en-US" baseline="0" dirty="0"/>
              <a:t> us check out results and findings . </a:t>
            </a:r>
            <a:r>
              <a:rPr lang="en-CA" baseline="0" dirty="0"/>
              <a:t>Accuracy: which is the average percentage of successful rate of an authentication attempt. Generally speaking, the higher the better</a:t>
            </a:r>
            <a:endParaRPr lang="en-US" baseline="0" dirty="0"/>
          </a:p>
          <a:p>
            <a:pPr lvl="0">
              <a:spcBef>
                <a:spcPts val="0"/>
              </a:spcBef>
              <a:buNone/>
            </a:pPr>
            <a:endParaRPr lang="en-US" baseline="0" dirty="0"/>
          </a:p>
          <a:p>
            <a:pPr lvl="0">
              <a:spcBef>
                <a:spcPts val="0"/>
              </a:spcBef>
              <a:buNone/>
            </a:pPr>
            <a:r>
              <a:rPr lang="en-US" baseline="0" dirty="0"/>
              <a:t>The first one is about the accuracy, I mean the successful rate of the authentication.</a:t>
            </a:r>
          </a:p>
          <a:p>
            <a:pPr lvl="0">
              <a:spcBef>
                <a:spcPts val="0"/>
              </a:spcBef>
              <a:buNone/>
            </a:pPr>
            <a:endParaRPr lang="en-US" baseline="0" dirty="0"/>
          </a:p>
          <a:p>
            <a:pPr lvl="0">
              <a:spcBef>
                <a:spcPts val="0"/>
              </a:spcBef>
              <a:buNone/>
            </a:pPr>
            <a:r>
              <a:rPr lang="en-US" baseline="0" dirty="0"/>
              <a:t>After running 3-way </a:t>
            </a:r>
            <a:r>
              <a:rPr lang="en-US" baseline="0" dirty="0" err="1"/>
              <a:t>anova</a:t>
            </a:r>
            <a:r>
              <a:rPr lang="en-US" baseline="0" dirty="0"/>
              <a:t> statistical analysis, we reached out the conclusion that Pin </a:t>
            </a:r>
            <a:r>
              <a:rPr lang="en-US" baseline="0" dirty="0" err="1"/>
              <a:t>methonds</a:t>
            </a:r>
            <a:r>
              <a:rPr lang="en-US" baseline="0" dirty="0"/>
              <a:t> are more accurate the Pattern methods. </a:t>
            </a:r>
          </a:p>
          <a:p>
            <a:pPr lvl="0">
              <a:spcBef>
                <a:spcPts val="0"/>
              </a:spcBef>
              <a:buNone/>
            </a:pPr>
            <a:endParaRPr lang="en-US" baseline="0" dirty="0"/>
          </a:p>
          <a:p>
            <a:pPr lvl="0">
              <a:spcBef>
                <a:spcPts val="0"/>
              </a:spcBef>
              <a:buNone/>
            </a:pPr>
            <a:r>
              <a:rPr lang="en-US" baseline="0" dirty="0"/>
              <a:t>We have two assumptions:</a:t>
            </a:r>
          </a:p>
          <a:p>
            <a:pPr lvl="0">
              <a:spcBef>
                <a:spcPts val="0"/>
              </a:spcBef>
              <a:buNone/>
            </a:pPr>
            <a:endParaRPr lang="en-US" baseline="0" dirty="0"/>
          </a:p>
          <a:p>
            <a:pPr lvl="0">
              <a:spcBef>
                <a:spcPts val="0"/>
              </a:spcBef>
              <a:buNone/>
            </a:pPr>
            <a:r>
              <a:rPr lang="en-US" baseline="0" dirty="0"/>
              <a:t>Pattern methods requires longer finger motion on the screen which may increase the chance of failure.</a:t>
            </a:r>
          </a:p>
          <a:p>
            <a:pPr lvl="0">
              <a:spcBef>
                <a:spcPts val="0"/>
              </a:spcBef>
              <a:buNone/>
            </a:pPr>
            <a:endParaRPr lang="en-US" baseline="0" dirty="0"/>
          </a:p>
          <a:p>
            <a:pPr lvl="0">
              <a:spcBef>
                <a:spcPts val="0"/>
              </a:spcBef>
              <a:buNone/>
            </a:pPr>
            <a:r>
              <a:rPr lang="en-US" baseline="0" dirty="0"/>
              <a:t>The second one is fat finger effect. Using such a small devices could be hard, drawing a pattern needs to be continuous which is not easy.</a:t>
            </a:r>
          </a:p>
          <a:p>
            <a:pPr lvl="0">
              <a:spcBef>
                <a:spcPts val="0"/>
              </a:spcBef>
              <a:buNone/>
            </a:pPr>
            <a:r>
              <a:rPr lang="en-US" baseline="0" dirty="0"/>
              <a:t>75% of the participants complains that they could not see the screen while drawing patterns.</a:t>
            </a:r>
            <a:endParaRPr dirty="0"/>
          </a:p>
        </p:txBody>
      </p:sp>
    </p:spTree>
    <p:extLst>
      <p:ext uri="{BB962C8B-B14F-4D97-AF65-F5344CB8AC3E}">
        <p14:creationId xmlns:p14="http://schemas.microsoft.com/office/powerpoint/2010/main" val="252576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a:t>We also found that circular layouts are</a:t>
            </a:r>
            <a:r>
              <a:rPr lang="en-US" baseline="0" dirty="0"/>
              <a:t> more accurate. Possibly that is because we have only buttons for circular design.</a:t>
            </a:r>
          </a:p>
          <a:p>
            <a:pPr lvl="0">
              <a:spcBef>
                <a:spcPts val="0"/>
              </a:spcBef>
              <a:buNone/>
            </a:pPr>
            <a:endParaRPr lang="en-US" baseline="0" dirty="0"/>
          </a:p>
          <a:p>
            <a:pPr lvl="0">
              <a:spcBef>
                <a:spcPts val="0"/>
              </a:spcBef>
              <a:buNone/>
            </a:pPr>
            <a:r>
              <a:rPr lang="en-US" baseline="0" dirty="0"/>
              <a:t>Again, we are not saying circular design is better than square. Just want be clear with that.</a:t>
            </a:r>
            <a:endParaRPr dirty="0"/>
          </a:p>
        </p:txBody>
      </p:sp>
    </p:spTree>
    <p:extLst>
      <p:ext uri="{BB962C8B-B14F-4D97-AF65-F5344CB8AC3E}">
        <p14:creationId xmlns:p14="http://schemas.microsoft.com/office/powerpoint/2010/main" val="136434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For the result of UI, there is no eta-square?</a:t>
            </a:r>
          </a:p>
          <a:p>
            <a:pPr lvl="0" rtl="0">
              <a:spcBef>
                <a:spcPts val="0"/>
              </a:spcBef>
              <a:buNone/>
            </a:pPr>
            <a:r>
              <a:rPr lang="en-GB"/>
              <a:t>Inconsistency: In the paper, UI was used for the accuracy result but shaped was used for speed. </a:t>
            </a:r>
          </a:p>
        </p:txBody>
      </p:sp>
    </p:spTree>
    <p:extLst>
      <p:ext uri="{BB962C8B-B14F-4D97-AF65-F5344CB8AC3E}">
        <p14:creationId xmlns:p14="http://schemas.microsoft.com/office/powerpoint/2010/main" val="3335205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For the result of UI, there is no eta-square?</a:t>
            </a:r>
          </a:p>
          <a:p>
            <a:pPr lvl="0" rtl="0">
              <a:spcBef>
                <a:spcPts val="0"/>
              </a:spcBef>
              <a:buNone/>
            </a:pPr>
            <a:r>
              <a:rPr lang="en-GB"/>
              <a:t>Inconsistency: In the paper, UI was used for the accuracy result but shaped was used for speed. </a:t>
            </a:r>
          </a:p>
        </p:txBody>
      </p:sp>
    </p:spTree>
    <p:extLst>
      <p:ext uri="{BB962C8B-B14F-4D97-AF65-F5344CB8AC3E}">
        <p14:creationId xmlns:p14="http://schemas.microsoft.com/office/powerpoint/2010/main" val="1828598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CA" dirty="0"/>
              <a:t>We</a:t>
            </a:r>
            <a:r>
              <a:rPr lang="en-CA" baseline="0" dirty="0"/>
              <a:t> have 16 participants, each of them will try these 8 different authentication schemes using the simulated sw.</a:t>
            </a:r>
          </a:p>
          <a:p>
            <a:pPr>
              <a:buNone/>
            </a:pPr>
            <a:endParaRPr lang="en-CA" baseline="0" dirty="0"/>
          </a:p>
          <a:p>
            <a:pPr>
              <a:buNone/>
            </a:pPr>
            <a:r>
              <a:rPr lang="en-CA" baseline="0" dirty="0"/>
              <a:t>We measure 3 things to evaluate the performance:</a:t>
            </a:r>
          </a:p>
          <a:p>
            <a:pPr>
              <a:buNone/>
            </a:pPr>
            <a:endParaRPr lang="en-CA" baseline="0" dirty="0"/>
          </a:p>
          <a:p>
            <a:pPr marL="228600" indent="-228600">
              <a:buAutoNum type="arabicPeriod"/>
            </a:pPr>
            <a:r>
              <a:rPr lang="en-CA" baseline="0" dirty="0"/>
              <a:t>Speed: which is the average time required for unlocking. Generally speaking, the faster the better</a:t>
            </a:r>
          </a:p>
          <a:p>
            <a:pPr marL="228600" indent="-228600">
              <a:buAutoNum type="arabicPeriod"/>
            </a:pPr>
            <a:endParaRPr lang="en-CA" baseline="0" dirty="0"/>
          </a:p>
          <a:p>
            <a:pPr marL="0" indent="0">
              <a:buNone/>
            </a:pPr>
            <a:r>
              <a:rPr lang="en-US" baseline="0" dirty="0"/>
              <a:t>An attacker can obtain the PIN either by directly looking over the victim's shoulder or by recording the whole login process.</a:t>
            </a:r>
            <a:endParaRPr lang="en-CA" baseline="0" dirty="0"/>
          </a:p>
          <a:p>
            <a:pPr marL="228600" indent="-228600">
              <a:buAutoNum type="arabicPeriod"/>
            </a:pPr>
            <a:r>
              <a:rPr lang="en-CA" baseline="0" dirty="0"/>
              <a:t>Security: there are many measures for security, we specifically choose shoulder surfing. So what is shoulder </a:t>
            </a:r>
            <a:r>
              <a:rPr lang="en-CA" baseline="0" dirty="0" err="1"/>
              <a:t>surfuing</a:t>
            </a:r>
            <a:r>
              <a:rPr lang="en-CA" baseline="0" dirty="0"/>
              <a:t>, let us see a short video. We pick this one because it is one of popular security concerns and it happens everywhere.</a:t>
            </a:r>
          </a:p>
          <a:p>
            <a:pPr marL="228600" indent="-228600">
              <a:buAutoNum type="arabicPeriod"/>
            </a:pPr>
            <a:endParaRPr lang="en-CA" baseline="0" dirty="0"/>
          </a:p>
        </p:txBody>
      </p:sp>
    </p:spTree>
    <p:extLst>
      <p:ext uri="{BB962C8B-B14F-4D97-AF65-F5344CB8AC3E}">
        <p14:creationId xmlns:p14="http://schemas.microsoft.com/office/powerpoint/2010/main" val="3459325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sz="1400" dirty="0">
                <a:solidFill>
                  <a:schemeClr val="dk2"/>
                </a:solidFill>
                <a:latin typeface="Open Sans"/>
                <a:ea typeface="Open Sans"/>
                <a:cs typeface="Open Sans"/>
                <a:sym typeface="Open Sans"/>
              </a:rPr>
              <a:t>The symbol in F cannot be displayed.</a:t>
            </a:r>
          </a:p>
          <a:p>
            <a:pPr lvl="0" rtl="0">
              <a:spcBef>
                <a:spcPts val="0"/>
              </a:spcBef>
              <a:buNone/>
            </a:pPr>
            <a:r>
              <a:rPr lang="en-GB" sz="1400" dirty="0">
                <a:solidFill>
                  <a:schemeClr val="dk2"/>
                </a:solidFill>
                <a:latin typeface="Open Sans"/>
                <a:ea typeface="Open Sans"/>
                <a:cs typeface="Open Sans"/>
                <a:sym typeface="Open Sans"/>
              </a:rPr>
              <a:t>Attack success rates on UI: </a:t>
            </a:r>
            <a:r>
              <a:rPr lang="en-GB" sz="1400" i="1" dirty="0">
                <a:solidFill>
                  <a:schemeClr val="dk2"/>
                </a:solidFill>
                <a:latin typeface="Open Sans"/>
                <a:ea typeface="Open Sans"/>
                <a:cs typeface="Open Sans"/>
                <a:sym typeface="Open Sans"/>
              </a:rPr>
              <a:t>Circular</a:t>
            </a:r>
            <a:r>
              <a:rPr lang="en-GB" sz="1400" dirty="0">
                <a:solidFill>
                  <a:schemeClr val="dk2"/>
                </a:solidFill>
                <a:latin typeface="Open Sans"/>
                <a:ea typeface="Open Sans"/>
                <a:cs typeface="Open Sans"/>
                <a:sym typeface="Open Sans"/>
              </a:rPr>
              <a:t> (</a:t>
            </a:r>
            <a:r>
              <a:rPr lang="en-GB" sz="1400" i="1" dirty="0">
                <a:solidFill>
                  <a:schemeClr val="dk2"/>
                </a:solidFill>
                <a:latin typeface="Open Sans"/>
                <a:ea typeface="Open Sans"/>
                <a:cs typeface="Open Sans"/>
                <a:sym typeface="Open Sans"/>
              </a:rPr>
              <a:t>M:.72, SD:.28</a:t>
            </a:r>
            <a:r>
              <a:rPr lang="en-GB" sz="1400" dirty="0">
                <a:solidFill>
                  <a:schemeClr val="dk2"/>
                </a:solidFill>
                <a:latin typeface="Open Sans"/>
                <a:ea typeface="Open Sans"/>
                <a:cs typeface="Open Sans"/>
                <a:sym typeface="Open Sans"/>
              </a:rPr>
              <a:t>), </a:t>
            </a:r>
            <a:r>
              <a:rPr lang="en-GB" sz="1400" i="1" dirty="0">
                <a:solidFill>
                  <a:schemeClr val="dk2"/>
                </a:solidFill>
                <a:latin typeface="Open Sans"/>
                <a:ea typeface="Open Sans"/>
                <a:cs typeface="Open Sans"/>
                <a:sym typeface="Open Sans"/>
              </a:rPr>
              <a:t>Square</a:t>
            </a:r>
            <a:r>
              <a:rPr lang="en-GB" sz="1400" dirty="0">
                <a:solidFill>
                  <a:schemeClr val="dk2"/>
                </a:solidFill>
                <a:latin typeface="Open Sans"/>
                <a:ea typeface="Open Sans"/>
                <a:cs typeface="Open Sans"/>
                <a:sym typeface="Open Sans"/>
              </a:rPr>
              <a:t> (</a:t>
            </a:r>
            <a:r>
              <a:rPr lang="en-GB" sz="1400" i="1" dirty="0">
                <a:solidFill>
                  <a:schemeClr val="dk2"/>
                </a:solidFill>
                <a:latin typeface="Open Sans"/>
                <a:ea typeface="Open Sans"/>
                <a:cs typeface="Open Sans"/>
                <a:sym typeface="Open Sans"/>
              </a:rPr>
              <a:t>M:.57, SD:.34</a:t>
            </a:r>
            <a:r>
              <a:rPr lang="en-GB" sz="1400" dirty="0">
                <a:solidFill>
                  <a:schemeClr val="dk2"/>
                </a:solidFill>
                <a:latin typeface="Open Sans"/>
                <a:ea typeface="Open Sans"/>
                <a:cs typeface="Open Sans"/>
                <a:sym typeface="Open Sans"/>
              </a:rPr>
              <a:t>).</a:t>
            </a:r>
          </a:p>
          <a:p>
            <a:pPr lvl="0" rtl="0">
              <a:spcBef>
                <a:spcPts val="0"/>
              </a:spcBef>
              <a:buNone/>
            </a:pPr>
            <a:r>
              <a:rPr lang="en-GB" sz="1400" dirty="0">
                <a:solidFill>
                  <a:schemeClr val="dk2"/>
                </a:solidFill>
                <a:latin typeface="Open Sans"/>
                <a:ea typeface="Open Sans"/>
                <a:cs typeface="Open Sans"/>
                <a:sym typeface="Open Sans"/>
              </a:rPr>
              <a:t>Attack success rates on size: </a:t>
            </a:r>
            <a:r>
              <a:rPr lang="en-GB" sz="1400" i="1" dirty="0">
                <a:solidFill>
                  <a:schemeClr val="dk2"/>
                </a:solidFill>
                <a:latin typeface="Open Sans"/>
                <a:ea typeface="Open Sans"/>
                <a:cs typeface="Open Sans"/>
                <a:sym typeface="Open Sans"/>
              </a:rPr>
              <a:t>42mm (M:.62, SD:.33), 38mm (M:.68, SD:.30).</a:t>
            </a:r>
          </a:p>
          <a:p>
            <a:pPr lvl="0" rtl="0">
              <a:spcBef>
                <a:spcPts val="0"/>
              </a:spcBef>
              <a:buNone/>
            </a:pPr>
            <a:r>
              <a:rPr lang="en-GB" sz="1400" dirty="0">
                <a:solidFill>
                  <a:schemeClr val="dk2"/>
                </a:solidFill>
                <a:latin typeface="Open Sans"/>
                <a:ea typeface="Open Sans"/>
                <a:cs typeface="Open Sans"/>
                <a:sym typeface="Open Sans"/>
              </a:rPr>
              <a:t>Attack success rates on method: </a:t>
            </a:r>
            <a:r>
              <a:rPr lang="en-GB" sz="1400" i="1" dirty="0">
                <a:solidFill>
                  <a:schemeClr val="dk2"/>
                </a:solidFill>
                <a:latin typeface="Open Sans"/>
                <a:ea typeface="Open Sans"/>
                <a:cs typeface="Open Sans"/>
                <a:sym typeface="Open Sans"/>
              </a:rPr>
              <a:t>PIN (M:.42, SD:.26), Pattern (M:.87, SD:.18),</a:t>
            </a:r>
            <a:r>
              <a:rPr lang="en-GB" sz="1400" dirty="0">
                <a:solidFill>
                  <a:schemeClr val="dk2"/>
                </a:solidFill>
                <a:latin typeface="Open Sans"/>
                <a:ea typeface="Open Sans"/>
                <a:cs typeface="Open Sans"/>
                <a:sym typeface="Open Sans"/>
              </a:rPr>
              <a:t>;</a:t>
            </a:r>
          </a:p>
        </p:txBody>
      </p:sp>
    </p:spTree>
    <p:extLst>
      <p:ext uri="{BB962C8B-B14F-4D97-AF65-F5344CB8AC3E}">
        <p14:creationId xmlns:p14="http://schemas.microsoft.com/office/powerpoint/2010/main" val="1062661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sz="1400" dirty="0">
                <a:solidFill>
                  <a:schemeClr val="dk2"/>
                </a:solidFill>
                <a:latin typeface="Open Sans"/>
                <a:ea typeface="Open Sans"/>
                <a:cs typeface="Open Sans"/>
                <a:sym typeface="Open Sans"/>
              </a:rPr>
              <a:t>The symbol in F cannot be displayed.</a:t>
            </a:r>
          </a:p>
          <a:p>
            <a:pPr lvl="0" rtl="0">
              <a:spcBef>
                <a:spcPts val="0"/>
              </a:spcBef>
              <a:buNone/>
            </a:pPr>
            <a:r>
              <a:rPr lang="en-GB" sz="1400" dirty="0">
                <a:solidFill>
                  <a:schemeClr val="dk2"/>
                </a:solidFill>
                <a:latin typeface="Open Sans"/>
                <a:ea typeface="Open Sans"/>
                <a:cs typeface="Open Sans"/>
                <a:sym typeface="Open Sans"/>
              </a:rPr>
              <a:t>Attack success rates on UI: </a:t>
            </a:r>
            <a:r>
              <a:rPr lang="en-GB" sz="1400" i="1" dirty="0">
                <a:solidFill>
                  <a:schemeClr val="dk2"/>
                </a:solidFill>
                <a:latin typeface="Open Sans"/>
                <a:ea typeface="Open Sans"/>
                <a:cs typeface="Open Sans"/>
                <a:sym typeface="Open Sans"/>
              </a:rPr>
              <a:t>Circular</a:t>
            </a:r>
            <a:r>
              <a:rPr lang="en-GB" sz="1400" dirty="0">
                <a:solidFill>
                  <a:schemeClr val="dk2"/>
                </a:solidFill>
                <a:latin typeface="Open Sans"/>
                <a:ea typeface="Open Sans"/>
                <a:cs typeface="Open Sans"/>
                <a:sym typeface="Open Sans"/>
              </a:rPr>
              <a:t> (</a:t>
            </a:r>
            <a:r>
              <a:rPr lang="en-GB" sz="1400" i="1" dirty="0">
                <a:solidFill>
                  <a:schemeClr val="dk2"/>
                </a:solidFill>
                <a:latin typeface="Open Sans"/>
                <a:ea typeface="Open Sans"/>
                <a:cs typeface="Open Sans"/>
                <a:sym typeface="Open Sans"/>
              </a:rPr>
              <a:t>M:.72, SD:.28</a:t>
            </a:r>
            <a:r>
              <a:rPr lang="en-GB" sz="1400" dirty="0">
                <a:solidFill>
                  <a:schemeClr val="dk2"/>
                </a:solidFill>
                <a:latin typeface="Open Sans"/>
                <a:ea typeface="Open Sans"/>
                <a:cs typeface="Open Sans"/>
                <a:sym typeface="Open Sans"/>
              </a:rPr>
              <a:t>), </a:t>
            </a:r>
            <a:r>
              <a:rPr lang="en-GB" sz="1400" i="1" dirty="0">
                <a:solidFill>
                  <a:schemeClr val="dk2"/>
                </a:solidFill>
                <a:latin typeface="Open Sans"/>
                <a:ea typeface="Open Sans"/>
                <a:cs typeface="Open Sans"/>
                <a:sym typeface="Open Sans"/>
              </a:rPr>
              <a:t>Square</a:t>
            </a:r>
            <a:r>
              <a:rPr lang="en-GB" sz="1400" dirty="0">
                <a:solidFill>
                  <a:schemeClr val="dk2"/>
                </a:solidFill>
                <a:latin typeface="Open Sans"/>
                <a:ea typeface="Open Sans"/>
                <a:cs typeface="Open Sans"/>
                <a:sym typeface="Open Sans"/>
              </a:rPr>
              <a:t> (</a:t>
            </a:r>
            <a:r>
              <a:rPr lang="en-GB" sz="1400" i="1" dirty="0">
                <a:solidFill>
                  <a:schemeClr val="dk2"/>
                </a:solidFill>
                <a:latin typeface="Open Sans"/>
                <a:ea typeface="Open Sans"/>
                <a:cs typeface="Open Sans"/>
                <a:sym typeface="Open Sans"/>
              </a:rPr>
              <a:t>M:.57, SD:.34</a:t>
            </a:r>
            <a:r>
              <a:rPr lang="en-GB" sz="1400" dirty="0">
                <a:solidFill>
                  <a:schemeClr val="dk2"/>
                </a:solidFill>
                <a:latin typeface="Open Sans"/>
                <a:ea typeface="Open Sans"/>
                <a:cs typeface="Open Sans"/>
                <a:sym typeface="Open Sans"/>
              </a:rPr>
              <a:t>).</a:t>
            </a:r>
          </a:p>
          <a:p>
            <a:pPr lvl="0" rtl="0">
              <a:spcBef>
                <a:spcPts val="0"/>
              </a:spcBef>
              <a:buNone/>
            </a:pPr>
            <a:r>
              <a:rPr lang="en-GB" sz="1400" dirty="0">
                <a:solidFill>
                  <a:schemeClr val="dk2"/>
                </a:solidFill>
                <a:latin typeface="Open Sans"/>
                <a:ea typeface="Open Sans"/>
                <a:cs typeface="Open Sans"/>
                <a:sym typeface="Open Sans"/>
              </a:rPr>
              <a:t>Attack success rates on size: </a:t>
            </a:r>
            <a:r>
              <a:rPr lang="en-GB" sz="1400" i="1" dirty="0">
                <a:solidFill>
                  <a:schemeClr val="dk2"/>
                </a:solidFill>
                <a:latin typeface="Open Sans"/>
                <a:ea typeface="Open Sans"/>
                <a:cs typeface="Open Sans"/>
                <a:sym typeface="Open Sans"/>
              </a:rPr>
              <a:t>42mm (M:.62, SD:.33), 38mm (M:.68, SD:.30).</a:t>
            </a:r>
          </a:p>
          <a:p>
            <a:pPr lvl="0" rtl="0">
              <a:spcBef>
                <a:spcPts val="0"/>
              </a:spcBef>
              <a:buNone/>
            </a:pPr>
            <a:r>
              <a:rPr lang="en-GB" sz="1400" dirty="0">
                <a:solidFill>
                  <a:schemeClr val="dk2"/>
                </a:solidFill>
                <a:latin typeface="Open Sans"/>
                <a:ea typeface="Open Sans"/>
                <a:cs typeface="Open Sans"/>
                <a:sym typeface="Open Sans"/>
              </a:rPr>
              <a:t>Attack success rates on method: </a:t>
            </a:r>
            <a:r>
              <a:rPr lang="en-GB" sz="1400" i="1" dirty="0">
                <a:solidFill>
                  <a:schemeClr val="dk2"/>
                </a:solidFill>
                <a:latin typeface="Open Sans"/>
                <a:ea typeface="Open Sans"/>
                <a:cs typeface="Open Sans"/>
                <a:sym typeface="Open Sans"/>
              </a:rPr>
              <a:t>PIN (M:.42, SD:.26), Pattern (M:.87, SD:.18),</a:t>
            </a:r>
            <a:r>
              <a:rPr lang="en-GB" sz="1400" dirty="0">
                <a:solidFill>
                  <a:schemeClr val="dk2"/>
                </a:solidFill>
                <a:latin typeface="Open Sans"/>
                <a:ea typeface="Open Sans"/>
                <a:cs typeface="Open Sans"/>
                <a:sym typeface="Open Sans"/>
              </a:rPr>
              <a:t>;</a:t>
            </a:r>
          </a:p>
        </p:txBody>
      </p:sp>
    </p:spTree>
    <p:extLst>
      <p:ext uri="{BB962C8B-B14F-4D97-AF65-F5344CB8AC3E}">
        <p14:creationId xmlns:p14="http://schemas.microsoft.com/office/powerpoint/2010/main" val="4151314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dirty="0"/>
              <a:t>So we will first talk about</a:t>
            </a:r>
            <a:r>
              <a:rPr lang="en-GB" baseline="0" dirty="0"/>
              <a:t> the goal of the research, how do we design the experiments, results and findings, and some future directions</a:t>
            </a:r>
          </a:p>
          <a:p>
            <a:pPr lvl="0">
              <a:spcBef>
                <a:spcPts val="0"/>
              </a:spcBef>
              <a:buNone/>
            </a:pPr>
            <a:endParaRPr lang="en-GB" dirty="0"/>
          </a:p>
        </p:txBody>
      </p:sp>
    </p:spTree>
    <p:extLst>
      <p:ext uri="{BB962C8B-B14F-4D97-AF65-F5344CB8AC3E}">
        <p14:creationId xmlns:p14="http://schemas.microsoft.com/office/powerpoint/2010/main" val="405107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sz="1400" dirty="0">
                <a:solidFill>
                  <a:schemeClr val="dk2"/>
                </a:solidFill>
                <a:latin typeface="Open Sans"/>
                <a:ea typeface="Open Sans"/>
                <a:cs typeface="Open Sans"/>
                <a:sym typeface="Open Sans"/>
              </a:rPr>
              <a:t>The symbol in F cannot be displayed.</a:t>
            </a:r>
          </a:p>
          <a:p>
            <a:pPr lvl="0" rtl="0">
              <a:spcBef>
                <a:spcPts val="0"/>
              </a:spcBef>
              <a:buNone/>
            </a:pPr>
            <a:r>
              <a:rPr lang="en-GB" sz="1400" dirty="0">
                <a:solidFill>
                  <a:schemeClr val="dk2"/>
                </a:solidFill>
                <a:latin typeface="Open Sans"/>
                <a:ea typeface="Open Sans"/>
                <a:cs typeface="Open Sans"/>
                <a:sym typeface="Open Sans"/>
              </a:rPr>
              <a:t>Attack success rates on UI: </a:t>
            </a:r>
            <a:r>
              <a:rPr lang="en-GB" sz="1400" i="1" dirty="0">
                <a:solidFill>
                  <a:schemeClr val="dk2"/>
                </a:solidFill>
                <a:latin typeface="Open Sans"/>
                <a:ea typeface="Open Sans"/>
                <a:cs typeface="Open Sans"/>
                <a:sym typeface="Open Sans"/>
              </a:rPr>
              <a:t>Circular</a:t>
            </a:r>
            <a:r>
              <a:rPr lang="en-GB" sz="1400" dirty="0">
                <a:solidFill>
                  <a:schemeClr val="dk2"/>
                </a:solidFill>
                <a:latin typeface="Open Sans"/>
                <a:ea typeface="Open Sans"/>
                <a:cs typeface="Open Sans"/>
                <a:sym typeface="Open Sans"/>
              </a:rPr>
              <a:t> (</a:t>
            </a:r>
            <a:r>
              <a:rPr lang="en-GB" sz="1400" i="1" dirty="0">
                <a:solidFill>
                  <a:schemeClr val="dk2"/>
                </a:solidFill>
                <a:latin typeface="Open Sans"/>
                <a:ea typeface="Open Sans"/>
                <a:cs typeface="Open Sans"/>
                <a:sym typeface="Open Sans"/>
              </a:rPr>
              <a:t>M:.72, SD:.28</a:t>
            </a:r>
            <a:r>
              <a:rPr lang="en-GB" sz="1400" dirty="0">
                <a:solidFill>
                  <a:schemeClr val="dk2"/>
                </a:solidFill>
                <a:latin typeface="Open Sans"/>
                <a:ea typeface="Open Sans"/>
                <a:cs typeface="Open Sans"/>
                <a:sym typeface="Open Sans"/>
              </a:rPr>
              <a:t>), </a:t>
            </a:r>
            <a:r>
              <a:rPr lang="en-GB" sz="1400" i="1" dirty="0">
                <a:solidFill>
                  <a:schemeClr val="dk2"/>
                </a:solidFill>
                <a:latin typeface="Open Sans"/>
                <a:ea typeface="Open Sans"/>
                <a:cs typeface="Open Sans"/>
                <a:sym typeface="Open Sans"/>
              </a:rPr>
              <a:t>Square</a:t>
            </a:r>
            <a:r>
              <a:rPr lang="en-GB" sz="1400" dirty="0">
                <a:solidFill>
                  <a:schemeClr val="dk2"/>
                </a:solidFill>
                <a:latin typeface="Open Sans"/>
                <a:ea typeface="Open Sans"/>
                <a:cs typeface="Open Sans"/>
                <a:sym typeface="Open Sans"/>
              </a:rPr>
              <a:t> (</a:t>
            </a:r>
            <a:r>
              <a:rPr lang="en-GB" sz="1400" i="1" dirty="0">
                <a:solidFill>
                  <a:schemeClr val="dk2"/>
                </a:solidFill>
                <a:latin typeface="Open Sans"/>
                <a:ea typeface="Open Sans"/>
                <a:cs typeface="Open Sans"/>
                <a:sym typeface="Open Sans"/>
              </a:rPr>
              <a:t>M:.57, SD:.34</a:t>
            </a:r>
            <a:r>
              <a:rPr lang="en-GB" sz="1400" dirty="0">
                <a:solidFill>
                  <a:schemeClr val="dk2"/>
                </a:solidFill>
                <a:latin typeface="Open Sans"/>
                <a:ea typeface="Open Sans"/>
                <a:cs typeface="Open Sans"/>
                <a:sym typeface="Open Sans"/>
              </a:rPr>
              <a:t>).</a:t>
            </a:r>
          </a:p>
          <a:p>
            <a:pPr lvl="0" rtl="0">
              <a:spcBef>
                <a:spcPts val="0"/>
              </a:spcBef>
              <a:buNone/>
            </a:pPr>
            <a:r>
              <a:rPr lang="en-GB" sz="1400" dirty="0">
                <a:solidFill>
                  <a:schemeClr val="dk2"/>
                </a:solidFill>
                <a:latin typeface="Open Sans"/>
                <a:ea typeface="Open Sans"/>
                <a:cs typeface="Open Sans"/>
                <a:sym typeface="Open Sans"/>
              </a:rPr>
              <a:t>Attack success rates on size: </a:t>
            </a:r>
            <a:r>
              <a:rPr lang="en-GB" sz="1400" i="1" dirty="0">
                <a:solidFill>
                  <a:schemeClr val="dk2"/>
                </a:solidFill>
                <a:latin typeface="Open Sans"/>
                <a:ea typeface="Open Sans"/>
                <a:cs typeface="Open Sans"/>
                <a:sym typeface="Open Sans"/>
              </a:rPr>
              <a:t>42mm (M:.62, SD:.33), 38mm (M:.68, SD:.30).</a:t>
            </a:r>
          </a:p>
          <a:p>
            <a:pPr lvl="0" rtl="0">
              <a:spcBef>
                <a:spcPts val="0"/>
              </a:spcBef>
              <a:buNone/>
            </a:pPr>
            <a:r>
              <a:rPr lang="en-GB" sz="1400" dirty="0">
                <a:solidFill>
                  <a:schemeClr val="dk2"/>
                </a:solidFill>
                <a:latin typeface="Open Sans"/>
                <a:ea typeface="Open Sans"/>
                <a:cs typeface="Open Sans"/>
                <a:sym typeface="Open Sans"/>
              </a:rPr>
              <a:t>Attack success rates on method: </a:t>
            </a:r>
            <a:r>
              <a:rPr lang="en-GB" sz="1400" i="1" dirty="0">
                <a:solidFill>
                  <a:schemeClr val="dk2"/>
                </a:solidFill>
                <a:latin typeface="Open Sans"/>
                <a:ea typeface="Open Sans"/>
                <a:cs typeface="Open Sans"/>
                <a:sym typeface="Open Sans"/>
              </a:rPr>
              <a:t>PIN (M:.42, SD:.26), Pattern (M:.87, SD:.18),</a:t>
            </a:r>
            <a:r>
              <a:rPr lang="en-GB" sz="1400" dirty="0">
                <a:solidFill>
                  <a:schemeClr val="dk2"/>
                </a:solidFill>
                <a:latin typeface="Open Sans"/>
                <a:ea typeface="Open Sans"/>
                <a:cs typeface="Open Sans"/>
                <a:sym typeface="Open Sans"/>
              </a:rPr>
              <a:t>;</a:t>
            </a:r>
          </a:p>
        </p:txBody>
      </p:sp>
    </p:spTree>
    <p:extLst>
      <p:ext uri="{BB962C8B-B14F-4D97-AF65-F5344CB8AC3E}">
        <p14:creationId xmlns:p14="http://schemas.microsoft.com/office/powerpoint/2010/main" val="3287348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sz="1000">
                <a:solidFill>
                  <a:srgbClr val="EF6C00"/>
                </a:solidFill>
                <a:latin typeface="Times New Roman"/>
                <a:ea typeface="Times New Roman"/>
                <a:cs typeface="Times New Roman"/>
                <a:sym typeface="Times New Roman"/>
              </a:rPr>
              <a:t>Most (77%) considered </a:t>
            </a:r>
            <a:r>
              <a:rPr lang="en-GB" sz="1000" i="1">
                <a:solidFill>
                  <a:srgbClr val="EF6C00"/>
                </a:solidFill>
                <a:latin typeface="Times New Roman"/>
                <a:ea typeface="Times New Roman"/>
                <a:cs typeface="Times New Roman"/>
                <a:sym typeface="Times New Roman"/>
              </a:rPr>
              <a:t>Pattern </a:t>
            </a:r>
            <a:r>
              <a:rPr lang="en-GB" sz="1000">
                <a:solidFill>
                  <a:srgbClr val="EF6C00"/>
                </a:solidFill>
                <a:latin typeface="Times New Roman"/>
                <a:ea typeface="Times New Roman"/>
                <a:cs typeface="Times New Roman"/>
                <a:sym typeface="Times New Roman"/>
              </a:rPr>
              <a:t>methods to be</a:t>
            </a:r>
            <a:r>
              <a:rPr lang="en-GB" sz="1000" i="1">
                <a:solidFill>
                  <a:srgbClr val="EF6C00"/>
                </a:solidFill>
                <a:latin typeface="Times New Roman"/>
                <a:ea typeface="Times New Roman"/>
                <a:cs typeface="Times New Roman"/>
                <a:sym typeface="Times New Roman"/>
              </a:rPr>
              <a:t> </a:t>
            </a:r>
            <a:r>
              <a:rPr lang="en-GB" sz="1000">
                <a:solidFill>
                  <a:srgbClr val="EF6C00"/>
                </a:solidFill>
                <a:latin typeface="Times New Roman"/>
                <a:ea typeface="Times New Roman"/>
                <a:cs typeface="Times New Roman"/>
                <a:sym typeface="Times New Roman"/>
              </a:rPr>
              <a:t>faster than </a:t>
            </a:r>
            <a:r>
              <a:rPr lang="en-GB" sz="1000" i="1">
                <a:solidFill>
                  <a:srgbClr val="EF6C00"/>
                </a:solidFill>
                <a:latin typeface="Times New Roman"/>
                <a:ea typeface="Times New Roman"/>
                <a:cs typeface="Times New Roman"/>
                <a:sym typeface="Times New Roman"/>
              </a:rPr>
              <a:t>PIN</a:t>
            </a:r>
            <a:r>
              <a:rPr lang="en-GB" sz="1000">
                <a:solidFill>
                  <a:srgbClr val="EF6C00"/>
                </a:solidFill>
                <a:latin typeface="Times New Roman"/>
                <a:ea typeface="Times New Roman"/>
                <a:cs typeface="Times New Roman"/>
                <a:sym typeface="Times New Roman"/>
              </a:rPr>
              <a:t> methods, with </a:t>
            </a:r>
            <a:r>
              <a:rPr lang="en-GB" sz="1000" i="1">
                <a:solidFill>
                  <a:srgbClr val="EF6C00"/>
                </a:solidFill>
                <a:latin typeface="Times New Roman"/>
                <a:ea typeface="Times New Roman"/>
                <a:cs typeface="Times New Roman"/>
                <a:sym typeface="Times New Roman"/>
              </a:rPr>
              <a:t>Square Pattern </a:t>
            </a:r>
            <a:r>
              <a:rPr lang="en-GB" sz="1000">
                <a:solidFill>
                  <a:srgbClr val="EF6C00"/>
                </a:solidFill>
                <a:latin typeface="Times New Roman"/>
                <a:ea typeface="Times New Roman"/>
                <a:cs typeface="Times New Roman"/>
                <a:sym typeface="Times New Roman"/>
              </a:rPr>
              <a:t>(39%)</a:t>
            </a:r>
            <a:r>
              <a:rPr lang="en-GB" sz="1000" i="1">
                <a:solidFill>
                  <a:srgbClr val="EF6C00"/>
                </a:solidFill>
                <a:latin typeface="Times New Roman"/>
                <a:ea typeface="Times New Roman"/>
                <a:cs typeface="Times New Roman"/>
                <a:sym typeface="Times New Roman"/>
              </a:rPr>
              <a:t> </a:t>
            </a:r>
            <a:r>
              <a:rPr lang="en-GB" sz="1000">
                <a:solidFill>
                  <a:srgbClr val="EF6C00"/>
                </a:solidFill>
                <a:latin typeface="Times New Roman"/>
                <a:ea typeface="Times New Roman"/>
                <a:cs typeface="Times New Roman"/>
                <a:sym typeface="Times New Roman"/>
              </a:rPr>
              <a:t>having slightly more votes than </a:t>
            </a:r>
            <a:r>
              <a:rPr lang="en-GB" sz="1000" i="1">
                <a:solidFill>
                  <a:srgbClr val="EF6C00"/>
                </a:solidFill>
                <a:latin typeface="Times New Roman"/>
                <a:ea typeface="Times New Roman"/>
                <a:cs typeface="Times New Roman"/>
                <a:sym typeface="Times New Roman"/>
              </a:rPr>
              <a:t>Circular Pattern </a:t>
            </a:r>
            <a:r>
              <a:rPr lang="en-GB" sz="1000">
                <a:solidFill>
                  <a:srgbClr val="EF6C00"/>
                </a:solidFill>
                <a:latin typeface="Times New Roman"/>
                <a:ea typeface="Times New Roman"/>
                <a:cs typeface="Times New Roman"/>
                <a:sym typeface="Times New Roman"/>
              </a:rPr>
              <a:t>(38%). </a:t>
            </a:r>
            <a:r>
              <a:rPr lang="en-GB" sz="1000" i="1">
                <a:solidFill>
                  <a:srgbClr val="EF6C00"/>
                </a:solidFill>
                <a:latin typeface="Times New Roman"/>
                <a:ea typeface="Times New Roman"/>
                <a:cs typeface="Times New Roman"/>
                <a:sym typeface="Times New Roman"/>
              </a:rPr>
              <a:t>Square</a:t>
            </a:r>
            <a:r>
              <a:rPr lang="en-GB" sz="1000">
                <a:solidFill>
                  <a:srgbClr val="EF6C00"/>
                </a:solidFill>
                <a:latin typeface="Times New Roman"/>
                <a:ea typeface="Times New Roman"/>
                <a:cs typeface="Times New Roman"/>
                <a:sym typeface="Times New Roman"/>
              </a:rPr>
              <a:t> </a:t>
            </a:r>
            <a:r>
              <a:rPr lang="en-GB" sz="1000" i="1">
                <a:solidFill>
                  <a:srgbClr val="EF6C00"/>
                </a:solidFill>
                <a:latin typeface="Times New Roman"/>
                <a:ea typeface="Times New Roman"/>
                <a:cs typeface="Times New Roman"/>
                <a:sym typeface="Times New Roman"/>
              </a:rPr>
              <a:t>UI </a:t>
            </a:r>
            <a:r>
              <a:rPr lang="en-GB" sz="1000">
                <a:solidFill>
                  <a:srgbClr val="EF6C00"/>
                </a:solidFill>
                <a:latin typeface="Times New Roman"/>
                <a:ea typeface="Times New Roman"/>
                <a:cs typeface="Times New Roman"/>
                <a:sym typeface="Times New Roman"/>
              </a:rPr>
              <a:t>were considered more secure than </a:t>
            </a:r>
            <a:r>
              <a:rPr lang="en-GB" sz="1000" i="1">
                <a:solidFill>
                  <a:srgbClr val="EF6C00"/>
                </a:solidFill>
                <a:latin typeface="Times New Roman"/>
                <a:ea typeface="Times New Roman"/>
                <a:cs typeface="Times New Roman"/>
                <a:sym typeface="Times New Roman"/>
              </a:rPr>
              <a:t>Circular</a:t>
            </a:r>
            <a:r>
              <a:rPr lang="en-GB" sz="1000">
                <a:solidFill>
                  <a:srgbClr val="EF6C00"/>
                </a:solidFill>
                <a:latin typeface="Times New Roman"/>
                <a:ea typeface="Times New Roman"/>
                <a:cs typeface="Times New Roman"/>
                <a:sym typeface="Times New Roman"/>
              </a:rPr>
              <a:t> </a:t>
            </a:r>
            <a:r>
              <a:rPr lang="en-GB" sz="1000" i="1">
                <a:solidFill>
                  <a:srgbClr val="EF6C00"/>
                </a:solidFill>
                <a:latin typeface="Times New Roman"/>
                <a:ea typeface="Times New Roman"/>
                <a:cs typeface="Times New Roman"/>
                <a:sym typeface="Times New Roman"/>
              </a:rPr>
              <a:t>UI</a:t>
            </a:r>
            <a:r>
              <a:rPr lang="en-GB" sz="1000">
                <a:solidFill>
                  <a:srgbClr val="EF6C00"/>
                </a:solidFill>
                <a:latin typeface="Times New Roman"/>
                <a:ea typeface="Times New Roman"/>
                <a:cs typeface="Times New Roman"/>
                <a:sym typeface="Times New Roman"/>
              </a:rPr>
              <a:t>, whereas there was no bias between </a:t>
            </a:r>
            <a:r>
              <a:rPr lang="en-GB" sz="1000" i="1">
                <a:solidFill>
                  <a:srgbClr val="EF6C00"/>
                </a:solidFill>
                <a:latin typeface="Times New Roman"/>
                <a:ea typeface="Times New Roman"/>
                <a:cs typeface="Times New Roman"/>
                <a:sym typeface="Times New Roman"/>
              </a:rPr>
              <a:t>Square Pattern</a:t>
            </a:r>
            <a:r>
              <a:rPr lang="en-GB" sz="1000">
                <a:solidFill>
                  <a:srgbClr val="EF6C00"/>
                </a:solidFill>
                <a:latin typeface="Times New Roman"/>
                <a:ea typeface="Times New Roman"/>
                <a:cs typeface="Times New Roman"/>
                <a:sym typeface="Times New Roman"/>
              </a:rPr>
              <a:t> and </a:t>
            </a:r>
            <a:r>
              <a:rPr lang="en-GB" sz="1000" i="1">
                <a:solidFill>
                  <a:srgbClr val="EF6C00"/>
                </a:solidFill>
                <a:latin typeface="Times New Roman"/>
                <a:ea typeface="Times New Roman"/>
                <a:cs typeface="Times New Roman"/>
                <a:sym typeface="Times New Roman"/>
              </a:rPr>
              <a:t>Square PIN</a:t>
            </a:r>
            <a:r>
              <a:rPr lang="en-GB" sz="1000">
                <a:solidFill>
                  <a:srgbClr val="EF6C00"/>
                </a:solidFill>
                <a:latin typeface="Times New Roman"/>
                <a:ea typeface="Times New Roman"/>
                <a:cs typeface="Times New Roman"/>
                <a:sym typeface="Times New Roman"/>
              </a:rPr>
              <a:t>, both of which got 43% votes. They intuitively thought more dots </a:t>
            </a:r>
            <a:r>
              <a:rPr lang="en-GB" sz="1000" i="1">
                <a:solidFill>
                  <a:srgbClr val="EF6C00"/>
                </a:solidFill>
                <a:latin typeface="Times New Roman"/>
                <a:ea typeface="Times New Roman"/>
                <a:cs typeface="Times New Roman"/>
                <a:sym typeface="Times New Roman"/>
              </a:rPr>
              <a:t>(Square UIs)</a:t>
            </a:r>
            <a:r>
              <a:rPr lang="en-GB" sz="1000">
                <a:solidFill>
                  <a:srgbClr val="EF6C00"/>
                </a:solidFill>
                <a:latin typeface="Times New Roman"/>
                <a:ea typeface="Times New Roman"/>
                <a:cs typeface="Times New Roman"/>
                <a:sym typeface="Times New Roman"/>
              </a:rPr>
              <a:t> could lead to better security. For the overall preference, </a:t>
            </a:r>
            <a:r>
              <a:rPr lang="en-GB" sz="1000" i="1">
                <a:solidFill>
                  <a:srgbClr val="EF6C00"/>
                </a:solidFill>
                <a:latin typeface="Times New Roman"/>
                <a:ea typeface="Times New Roman"/>
                <a:cs typeface="Times New Roman"/>
                <a:sym typeface="Times New Roman"/>
              </a:rPr>
              <a:t>Pattern</a:t>
            </a:r>
            <a:r>
              <a:rPr lang="en-GB" sz="1000">
                <a:solidFill>
                  <a:srgbClr val="EF6C00"/>
                </a:solidFill>
                <a:latin typeface="Times New Roman"/>
                <a:ea typeface="Times New Roman"/>
                <a:cs typeface="Times New Roman"/>
                <a:sym typeface="Times New Roman"/>
              </a:rPr>
              <a:t> methods were preferred by most participants compared to </a:t>
            </a:r>
            <a:r>
              <a:rPr lang="en-GB" sz="1000" i="1">
                <a:solidFill>
                  <a:srgbClr val="EF6C00"/>
                </a:solidFill>
                <a:latin typeface="Times New Roman"/>
                <a:ea typeface="Times New Roman"/>
                <a:cs typeface="Times New Roman"/>
                <a:sym typeface="Times New Roman"/>
              </a:rPr>
              <a:t>PIN</a:t>
            </a:r>
            <a:r>
              <a:rPr lang="en-GB" sz="1000">
                <a:solidFill>
                  <a:srgbClr val="EF6C00"/>
                </a:solidFill>
                <a:latin typeface="Times New Roman"/>
                <a:ea typeface="Times New Roman"/>
                <a:cs typeface="Times New Roman"/>
                <a:sym typeface="Times New Roman"/>
              </a:rPr>
              <a:t> ones. Specifically, </a:t>
            </a:r>
            <a:r>
              <a:rPr lang="en-GB" sz="1000" i="1">
                <a:solidFill>
                  <a:srgbClr val="EF6C00"/>
                </a:solidFill>
                <a:latin typeface="Times New Roman"/>
                <a:ea typeface="Times New Roman"/>
                <a:cs typeface="Times New Roman"/>
                <a:sym typeface="Times New Roman"/>
              </a:rPr>
              <a:t>Square Pattern</a:t>
            </a:r>
            <a:r>
              <a:rPr lang="en-GB" sz="1000">
                <a:solidFill>
                  <a:srgbClr val="EF6C00"/>
                </a:solidFill>
                <a:latin typeface="Times New Roman"/>
                <a:ea typeface="Times New Roman"/>
                <a:cs typeface="Times New Roman"/>
                <a:sym typeface="Times New Roman"/>
              </a:rPr>
              <a:t> was the most favorite method with 50% of participants’ votes. 36% liked </a:t>
            </a:r>
            <a:r>
              <a:rPr lang="en-GB" sz="1000" i="1">
                <a:solidFill>
                  <a:srgbClr val="EF6C00"/>
                </a:solidFill>
                <a:latin typeface="Times New Roman"/>
                <a:ea typeface="Times New Roman"/>
                <a:cs typeface="Times New Roman"/>
                <a:sym typeface="Times New Roman"/>
              </a:rPr>
              <a:t>Circular Pattern</a:t>
            </a:r>
            <a:r>
              <a:rPr lang="en-GB" sz="1000">
                <a:solidFill>
                  <a:srgbClr val="EF6C00"/>
                </a:solidFill>
                <a:latin typeface="Times New Roman"/>
                <a:ea typeface="Times New Roman"/>
                <a:cs typeface="Times New Roman"/>
                <a:sym typeface="Times New Roman"/>
              </a:rPr>
              <a:t> most and the two </a:t>
            </a:r>
            <a:r>
              <a:rPr lang="en-GB" sz="1000" i="1">
                <a:solidFill>
                  <a:srgbClr val="EF6C00"/>
                </a:solidFill>
                <a:latin typeface="Times New Roman"/>
                <a:ea typeface="Times New Roman"/>
                <a:cs typeface="Times New Roman"/>
                <a:sym typeface="Times New Roman"/>
              </a:rPr>
              <a:t>PIN </a:t>
            </a:r>
            <a:r>
              <a:rPr lang="en-GB" sz="1000">
                <a:solidFill>
                  <a:srgbClr val="EF6C00"/>
                </a:solidFill>
                <a:latin typeface="Times New Roman"/>
                <a:ea typeface="Times New Roman"/>
                <a:cs typeface="Times New Roman"/>
                <a:sym typeface="Times New Roman"/>
              </a:rPr>
              <a:t>methods only got 7% votes each.</a:t>
            </a:r>
          </a:p>
          <a:p>
            <a:pPr lvl="0">
              <a:spcBef>
                <a:spcPts val="0"/>
              </a:spcBef>
              <a:buNone/>
            </a:pPr>
            <a:endParaRPr sz="1000">
              <a:solidFill>
                <a:srgbClr val="EF6C00"/>
              </a:solidFill>
              <a:latin typeface="Times New Roman"/>
              <a:ea typeface="Times New Roman"/>
              <a:cs typeface="Times New Roman"/>
              <a:sym typeface="Times New Roman"/>
            </a:endParaRPr>
          </a:p>
          <a:p>
            <a:pPr lvl="0">
              <a:spcBef>
                <a:spcPts val="0"/>
              </a:spcBef>
              <a:buNone/>
            </a:pPr>
            <a:r>
              <a:rPr lang="en-GB" sz="1000">
                <a:solidFill>
                  <a:srgbClr val="EF6C00"/>
                </a:solidFill>
                <a:latin typeface="Times New Roman"/>
                <a:ea typeface="Times New Roman"/>
                <a:cs typeface="Times New Roman"/>
                <a:sym typeface="Times New Roman"/>
              </a:rPr>
              <a:t>Results indicate majority of the participants think </a:t>
            </a:r>
            <a:r>
              <a:rPr lang="en-GB" sz="1000" i="1">
                <a:solidFill>
                  <a:srgbClr val="EF6C00"/>
                </a:solidFill>
                <a:latin typeface="Times New Roman"/>
                <a:ea typeface="Times New Roman"/>
                <a:cs typeface="Times New Roman"/>
                <a:sym typeface="Times New Roman"/>
              </a:rPr>
              <a:t>Pattern</a:t>
            </a:r>
            <a:r>
              <a:rPr lang="en-GB" sz="1000">
                <a:solidFill>
                  <a:srgbClr val="EF6C00"/>
                </a:solidFill>
                <a:latin typeface="Times New Roman"/>
                <a:ea typeface="Times New Roman"/>
                <a:cs typeface="Times New Roman"/>
                <a:sym typeface="Times New Roman"/>
              </a:rPr>
              <a:t> methods require less authentication time, which is in line with our analysis. Participants think </a:t>
            </a:r>
            <a:r>
              <a:rPr lang="en-GB" sz="1000" i="1">
                <a:solidFill>
                  <a:srgbClr val="EF6C00"/>
                </a:solidFill>
                <a:latin typeface="Times New Roman"/>
                <a:ea typeface="Times New Roman"/>
                <a:cs typeface="Times New Roman"/>
                <a:sym typeface="Times New Roman"/>
              </a:rPr>
              <a:t>Square</a:t>
            </a:r>
            <a:r>
              <a:rPr lang="en-GB" sz="1000">
                <a:solidFill>
                  <a:srgbClr val="EF6C00"/>
                </a:solidFill>
                <a:latin typeface="Times New Roman"/>
                <a:ea typeface="Times New Roman"/>
                <a:cs typeface="Times New Roman"/>
                <a:sym typeface="Times New Roman"/>
              </a:rPr>
              <a:t> methods are more secure than </a:t>
            </a:r>
            <a:r>
              <a:rPr lang="en-GB" sz="1000" i="1">
                <a:solidFill>
                  <a:srgbClr val="EF6C00"/>
                </a:solidFill>
                <a:latin typeface="Times New Roman"/>
                <a:ea typeface="Times New Roman"/>
                <a:cs typeface="Times New Roman"/>
                <a:sym typeface="Times New Roman"/>
              </a:rPr>
              <a:t>Circular</a:t>
            </a:r>
            <a:r>
              <a:rPr lang="en-GB" sz="1000">
                <a:solidFill>
                  <a:srgbClr val="EF6C00"/>
                </a:solidFill>
                <a:latin typeface="Times New Roman"/>
                <a:ea typeface="Times New Roman"/>
                <a:cs typeface="Times New Roman"/>
                <a:sym typeface="Times New Roman"/>
              </a:rPr>
              <a:t> methods, which is also consistent with our results. In terms of subjective preference, the most favorite method is </a:t>
            </a:r>
            <a:r>
              <a:rPr lang="en-GB" sz="1000" i="1">
                <a:solidFill>
                  <a:srgbClr val="EF6C00"/>
                </a:solidFill>
                <a:latin typeface="Times New Roman"/>
                <a:ea typeface="Times New Roman"/>
                <a:cs typeface="Times New Roman"/>
                <a:sym typeface="Times New Roman"/>
              </a:rPr>
              <a:t>Square Pattern</a:t>
            </a:r>
            <a:r>
              <a:rPr lang="en-GB" sz="1000">
                <a:solidFill>
                  <a:srgbClr val="EF6C00"/>
                </a:solidFill>
                <a:latin typeface="Times New Roman"/>
                <a:ea typeface="Times New Roman"/>
                <a:cs typeface="Times New Roman"/>
                <a:sym typeface="Times New Roman"/>
              </a:rPr>
              <a:t>. One possible reason is that people are more familiar with it because it is one of the dominant authentication methods on smartphones [3]. However, this raises a security concern because </a:t>
            </a:r>
            <a:r>
              <a:rPr lang="en-GB" sz="1000" i="1">
                <a:solidFill>
                  <a:srgbClr val="EF6C00"/>
                </a:solidFill>
                <a:latin typeface="Times New Roman"/>
                <a:ea typeface="Times New Roman"/>
                <a:cs typeface="Times New Roman"/>
                <a:sym typeface="Times New Roman"/>
              </a:rPr>
              <a:t>Square Pattern</a:t>
            </a:r>
            <a:r>
              <a:rPr lang="en-GB" sz="1000">
                <a:solidFill>
                  <a:srgbClr val="EF6C00"/>
                </a:solidFill>
                <a:latin typeface="Times New Roman"/>
                <a:ea typeface="Times New Roman"/>
                <a:cs typeface="Times New Roman"/>
                <a:sym typeface="Times New Roman"/>
              </a:rPr>
              <a:t> is not the best in any measures. </a:t>
            </a:r>
          </a:p>
        </p:txBody>
      </p:sp>
    </p:spTree>
    <p:extLst>
      <p:ext uri="{BB962C8B-B14F-4D97-AF65-F5344CB8AC3E}">
        <p14:creationId xmlns:p14="http://schemas.microsoft.com/office/powerpoint/2010/main" val="17334384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sz="1000">
                <a:solidFill>
                  <a:srgbClr val="EF6C00"/>
                </a:solidFill>
                <a:latin typeface="Times New Roman"/>
                <a:ea typeface="Times New Roman"/>
                <a:cs typeface="Times New Roman"/>
                <a:sym typeface="Times New Roman"/>
              </a:rPr>
              <a:t>Most (77%) considered </a:t>
            </a:r>
            <a:r>
              <a:rPr lang="en-GB" sz="1000" i="1">
                <a:solidFill>
                  <a:srgbClr val="EF6C00"/>
                </a:solidFill>
                <a:latin typeface="Times New Roman"/>
                <a:ea typeface="Times New Roman"/>
                <a:cs typeface="Times New Roman"/>
                <a:sym typeface="Times New Roman"/>
              </a:rPr>
              <a:t>Pattern </a:t>
            </a:r>
            <a:r>
              <a:rPr lang="en-GB" sz="1000">
                <a:solidFill>
                  <a:srgbClr val="EF6C00"/>
                </a:solidFill>
                <a:latin typeface="Times New Roman"/>
                <a:ea typeface="Times New Roman"/>
                <a:cs typeface="Times New Roman"/>
                <a:sym typeface="Times New Roman"/>
              </a:rPr>
              <a:t>methods to be</a:t>
            </a:r>
            <a:r>
              <a:rPr lang="en-GB" sz="1000" i="1">
                <a:solidFill>
                  <a:srgbClr val="EF6C00"/>
                </a:solidFill>
                <a:latin typeface="Times New Roman"/>
                <a:ea typeface="Times New Roman"/>
                <a:cs typeface="Times New Roman"/>
                <a:sym typeface="Times New Roman"/>
              </a:rPr>
              <a:t> </a:t>
            </a:r>
            <a:r>
              <a:rPr lang="en-GB" sz="1000">
                <a:solidFill>
                  <a:srgbClr val="EF6C00"/>
                </a:solidFill>
                <a:latin typeface="Times New Roman"/>
                <a:ea typeface="Times New Roman"/>
                <a:cs typeface="Times New Roman"/>
                <a:sym typeface="Times New Roman"/>
              </a:rPr>
              <a:t>faster than </a:t>
            </a:r>
            <a:r>
              <a:rPr lang="en-GB" sz="1000" i="1">
                <a:solidFill>
                  <a:srgbClr val="EF6C00"/>
                </a:solidFill>
                <a:latin typeface="Times New Roman"/>
                <a:ea typeface="Times New Roman"/>
                <a:cs typeface="Times New Roman"/>
                <a:sym typeface="Times New Roman"/>
              </a:rPr>
              <a:t>PIN</a:t>
            </a:r>
            <a:r>
              <a:rPr lang="en-GB" sz="1000">
                <a:solidFill>
                  <a:srgbClr val="EF6C00"/>
                </a:solidFill>
                <a:latin typeface="Times New Roman"/>
                <a:ea typeface="Times New Roman"/>
                <a:cs typeface="Times New Roman"/>
                <a:sym typeface="Times New Roman"/>
              </a:rPr>
              <a:t> methods, with </a:t>
            </a:r>
            <a:r>
              <a:rPr lang="en-GB" sz="1000" i="1">
                <a:solidFill>
                  <a:srgbClr val="EF6C00"/>
                </a:solidFill>
                <a:latin typeface="Times New Roman"/>
                <a:ea typeface="Times New Roman"/>
                <a:cs typeface="Times New Roman"/>
                <a:sym typeface="Times New Roman"/>
              </a:rPr>
              <a:t>Square Pattern </a:t>
            </a:r>
            <a:r>
              <a:rPr lang="en-GB" sz="1000">
                <a:solidFill>
                  <a:srgbClr val="EF6C00"/>
                </a:solidFill>
                <a:latin typeface="Times New Roman"/>
                <a:ea typeface="Times New Roman"/>
                <a:cs typeface="Times New Roman"/>
                <a:sym typeface="Times New Roman"/>
              </a:rPr>
              <a:t>(39%)</a:t>
            </a:r>
            <a:r>
              <a:rPr lang="en-GB" sz="1000" i="1">
                <a:solidFill>
                  <a:srgbClr val="EF6C00"/>
                </a:solidFill>
                <a:latin typeface="Times New Roman"/>
                <a:ea typeface="Times New Roman"/>
                <a:cs typeface="Times New Roman"/>
                <a:sym typeface="Times New Roman"/>
              </a:rPr>
              <a:t> </a:t>
            </a:r>
            <a:r>
              <a:rPr lang="en-GB" sz="1000">
                <a:solidFill>
                  <a:srgbClr val="EF6C00"/>
                </a:solidFill>
                <a:latin typeface="Times New Roman"/>
                <a:ea typeface="Times New Roman"/>
                <a:cs typeface="Times New Roman"/>
                <a:sym typeface="Times New Roman"/>
              </a:rPr>
              <a:t>having slightly more votes than </a:t>
            </a:r>
            <a:r>
              <a:rPr lang="en-GB" sz="1000" i="1">
                <a:solidFill>
                  <a:srgbClr val="EF6C00"/>
                </a:solidFill>
                <a:latin typeface="Times New Roman"/>
                <a:ea typeface="Times New Roman"/>
                <a:cs typeface="Times New Roman"/>
                <a:sym typeface="Times New Roman"/>
              </a:rPr>
              <a:t>Circular Pattern </a:t>
            </a:r>
            <a:r>
              <a:rPr lang="en-GB" sz="1000">
                <a:solidFill>
                  <a:srgbClr val="EF6C00"/>
                </a:solidFill>
                <a:latin typeface="Times New Roman"/>
                <a:ea typeface="Times New Roman"/>
                <a:cs typeface="Times New Roman"/>
                <a:sym typeface="Times New Roman"/>
              </a:rPr>
              <a:t>(38%). </a:t>
            </a:r>
            <a:r>
              <a:rPr lang="en-GB" sz="1000" i="1">
                <a:solidFill>
                  <a:srgbClr val="EF6C00"/>
                </a:solidFill>
                <a:latin typeface="Times New Roman"/>
                <a:ea typeface="Times New Roman"/>
                <a:cs typeface="Times New Roman"/>
                <a:sym typeface="Times New Roman"/>
              </a:rPr>
              <a:t>Square</a:t>
            </a:r>
            <a:r>
              <a:rPr lang="en-GB" sz="1000">
                <a:solidFill>
                  <a:srgbClr val="EF6C00"/>
                </a:solidFill>
                <a:latin typeface="Times New Roman"/>
                <a:ea typeface="Times New Roman"/>
                <a:cs typeface="Times New Roman"/>
                <a:sym typeface="Times New Roman"/>
              </a:rPr>
              <a:t> </a:t>
            </a:r>
            <a:r>
              <a:rPr lang="en-GB" sz="1000" i="1">
                <a:solidFill>
                  <a:srgbClr val="EF6C00"/>
                </a:solidFill>
                <a:latin typeface="Times New Roman"/>
                <a:ea typeface="Times New Roman"/>
                <a:cs typeface="Times New Roman"/>
                <a:sym typeface="Times New Roman"/>
              </a:rPr>
              <a:t>UI </a:t>
            </a:r>
            <a:r>
              <a:rPr lang="en-GB" sz="1000">
                <a:solidFill>
                  <a:srgbClr val="EF6C00"/>
                </a:solidFill>
                <a:latin typeface="Times New Roman"/>
                <a:ea typeface="Times New Roman"/>
                <a:cs typeface="Times New Roman"/>
                <a:sym typeface="Times New Roman"/>
              </a:rPr>
              <a:t>were considered more secure than </a:t>
            </a:r>
            <a:r>
              <a:rPr lang="en-GB" sz="1000" i="1">
                <a:solidFill>
                  <a:srgbClr val="EF6C00"/>
                </a:solidFill>
                <a:latin typeface="Times New Roman"/>
                <a:ea typeface="Times New Roman"/>
                <a:cs typeface="Times New Roman"/>
                <a:sym typeface="Times New Roman"/>
              </a:rPr>
              <a:t>Circular</a:t>
            </a:r>
            <a:r>
              <a:rPr lang="en-GB" sz="1000">
                <a:solidFill>
                  <a:srgbClr val="EF6C00"/>
                </a:solidFill>
                <a:latin typeface="Times New Roman"/>
                <a:ea typeface="Times New Roman"/>
                <a:cs typeface="Times New Roman"/>
                <a:sym typeface="Times New Roman"/>
              </a:rPr>
              <a:t> </a:t>
            </a:r>
            <a:r>
              <a:rPr lang="en-GB" sz="1000" i="1">
                <a:solidFill>
                  <a:srgbClr val="EF6C00"/>
                </a:solidFill>
                <a:latin typeface="Times New Roman"/>
                <a:ea typeface="Times New Roman"/>
                <a:cs typeface="Times New Roman"/>
                <a:sym typeface="Times New Roman"/>
              </a:rPr>
              <a:t>UI</a:t>
            </a:r>
            <a:r>
              <a:rPr lang="en-GB" sz="1000">
                <a:solidFill>
                  <a:srgbClr val="EF6C00"/>
                </a:solidFill>
                <a:latin typeface="Times New Roman"/>
                <a:ea typeface="Times New Roman"/>
                <a:cs typeface="Times New Roman"/>
                <a:sym typeface="Times New Roman"/>
              </a:rPr>
              <a:t>, whereas there was no bias between </a:t>
            </a:r>
            <a:r>
              <a:rPr lang="en-GB" sz="1000" i="1">
                <a:solidFill>
                  <a:srgbClr val="EF6C00"/>
                </a:solidFill>
                <a:latin typeface="Times New Roman"/>
                <a:ea typeface="Times New Roman"/>
                <a:cs typeface="Times New Roman"/>
                <a:sym typeface="Times New Roman"/>
              </a:rPr>
              <a:t>Square Pattern</a:t>
            </a:r>
            <a:r>
              <a:rPr lang="en-GB" sz="1000">
                <a:solidFill>
                  <a:srgbClr val="EF6C00"/>
                </a:solidFill>
                <a:latin typeface="Times New Roman"/>
                <a:ea typeface="Times New Roman"/>
                <a:cs typeface="Times New Roman"/>
                <a:sym typeface="Times New Roman"/>
              </a:rPr>
              <a:t> and </a:t>
            </a:r>
            <a:r>
              <a:rPr lang="en-GB" sz="1000" i="1">
                <a:solidFill>
                  <a:srgbClr val="EF6C00"/>
                </a:solidFill>
                <a:latin typeface="Times New Roman"/>
                <a:ea typeface="Times New Roman"/>
                <a:cs typeface="Times New Roman"/>
                <a:sym typeface="Times New Roman"/>
              </a:rPr>
              <a:t>Square PIN</a:t>
            </a:r>
            <a:r>
              <a:rPr lang="en-GB" sz="1000">
                <a:solidFill>
                  <a:srgbClr val="EF6C00"/>
                </a:solidFill>
                <a:latin typeface="Times New Roman"/>
                <a:ea typeface="Times New Roman"/>
                <a:cs typeface="Times New Roman"/>
                <a:sym typeface="Times New Roman"/>
              </a:rPr>
              <a:t>, both of which got 43% votes. They intuitively thought more dots </a:t>
            </a:r>
            <a:r>
              <a:rPr lang="en-GB" sz="1000" i="1">
                <a:solidFill>
                  <a:srgbClr val="EF6C00"/>
                </a:solidFill>
                <a:latin typeface="Times New Roman"/>
                <a:ea typeface="Times New Roman"/>
                <a:cs typeface="Times New Roman"/>
                <a:sym typeface="Times New Roman"/>
              </a:rPr>
              <a:t>(Square UIs)</a:t>
            </a:r>
            <a:r>
              <a:rPr lang="en-GB" sz="1000">
                <a:solidFill>
                  <a:srgbClr val="EF6C00"/>
                </a:solidFill>
                <a:latin typeface="Times New Roman"/>
                <a:ea typeface="Times New Roman"/>
                <a:cs typeface="Times New Roman"/>
                <a:sym typeface="Times New Roman"/>
              </a:rPr>
              <a:t> could lead to better security. For the overall preference, </a:t>
            </a:r>
            <a:r>
              <a:rPr lang="en-GB" sz="1000" i="1">
                <a:solidFill>
                  <a:srgbClr val="EF6C00"/>
                </a:solidFill>
                <a:latin typeface="Times New Roman"/>
                <a:ea typeface="Times New Roman"/>
                <a:cs typeface="Times New Roman"/>
                <a:sym typeface="Times New Roman"/>
              </a:rPr>
              <a:t>Pattern</a:t>
            </a:r>
            <a:r>
              <a:rPr lang="en-GB" sz="1000">
                <a:solidFill>
                  <a:srgbClr val="EF6C00"/>
                </a:solidFill>
                <a:latin typeface="Times New Roman"/>
                <a:ea typeface="Times New Roman"/>
                <a:cs typeface="Times New Roman"/>
                <a:sym typeface="Times New Roman"/>
              </a:rPr>
              <a:t> methods were preferred by most participants compared to </a:t>
            </a:r>
            <a:r>
              <a:rPr lang="en-GB" sz="1000" i="1">
                <a:solidFill>
                  <a:srgbClr val="EF6C00"/>
                </a:solidFill>
                <a:latin typeface="Times New Roman"/>
                <a:ea typeface="Times New Roman"/>
                <a:cs typeface="Times New Roman"/>
                <a:sym typeface="Times New Roman"/>
              </a:rPr>
              <a:t>PIN</a:t>
            </a:r>
            <a:r>
              <a:rPr lang="en-GB" sz="1000">
                <a:solidFill>
                  <a:srgbClr val="EF6C00"/>
                </a:solidFill>
                <a:latin typeface="Times New Roman"/>
                <a:ea typeface="Times New Roman"/>
                <a:cs typeface="Times New Roman"/>
                <a:sym typeface="Times New Roman"/>
              </a:rPr>
              <a:t> ones. Specifically, </a:t>
            </a:r>
            <a:r>
              <a:rPr lang="en-GB" sz="1000" i="1">
                <a:solidFill>
                  <a:srgbClr val="EF6C00"/>
                </a:solidFill>
                <a:latin typeface="Times New Roman"/>
                <a:ea typeface="Times New Roman"/>
                <a:cs typeface="Times New Roman"/>
                <a:sym typeface="Times New Roman"/>
              </a:rPr>
              <a:t>Square Pattern</a:t>
            </a:r>
            <a:r>
              <a:rPr lang="en-GB" sz="1000">
                <a:solidFill>
                  <a:srgbClr val="EF6C00"/>
                </a:solidFill>
                <a:latin typeface="Times New Roman"/>
                <a:ea typeface="Times New Roman"/>
                <a:cs typeface="Times New Roman"/>
                <a:sym typeface="Times New Roman"/>
              </a:rPr>
              <a:t> was the most favorite method with 50% of participants’ votes. 36% liked </a:t>
            </a:r>
            <a:r>
              <a:rPr lang="en-GB" sz="1000" i="1">
                <a:solidFill>
                  <a:srgbClr val="EF6C00"/>
                </a:solidFill>
                <a:latin typeface="Times New Roman"/>
                <a:ea typeface="Times New Roman"/>
                <a:cs typeface="Times New Roman"/>
                <a:sym typeface="Times New Roman"/>
              </a:rPr>
              <a:t>Circular Pattern</a:t>
            </a:r>
            <a:r>
              <a:rPr lang="en-GB" sz="1000">
                <a:solidFill>
                  <a:srgbClr val="EF6C00"/>
                </a:solidFill>
                <a:latin typeface="Times New Roman"/>
                <a:ea typeface="Times New Roman"/>
                <a:cs typeface="Times New Roman"/>
                <a:sym typeface="Times New Roman"/>
              </a:rPr>
              <a:t> most and the two </a:t>
            </a:r>
            <a:r>
              <a:rPr lang="en-GB" sz="1000" i="1">
                <a:solidFill>
                  <a:srgbClr val="EF6C00"/>
                </a:solidFill>
                <a:latin typeface="Times New Roman"/>
                <a:ea typeface="Times New Roman"/>
                <a:cs typeface="Times New Roman"/>
                <a:sym typeface="Times New Roman"/>
              </a:rPr>
              <a:t>PIN </a:t>
            </a:r>
            <a:r>
              <a:rPr lang="en-GB" sz="1000">
                <a:solidFill>
                  <a:srgbClr val="EF6C00"/>
                </a:solidFill>
                <a:latin typeface="Times New Roman"/>
                <a:ea typeface="Times New Roman"/>
                <a:cs typeface="Times New Roman"/>
                <a:sym typeface="Times New Roman"/>
              </a:rPr>
              <a:t>methods only got 7% votes each.</a:t>
            </a:r>
          </a:p>
          <a:p>
            <a:pPr lvl="0">
              <a:spcBef>
                <a:spcPts val="0"/>
              </a:spcBef>
              <a:buNone/>
            </a:pPr>
            <a:endParaRPr sz="1000">
              <a:solidFill>
                <a:srgbClr val="EF6C00"/>
              </a:solidFill>
              <a:latin typeface="Times New Roman"/>
              <a:ea typeface="Times New Roman"/>
              <a:cs typeface="Times New Roman"/>
              <a:sym typeface="Times New Roman"/>
            </a:endParaRPr>
          </a:p>
          <a:p>
            <a:pPr lvl="0">
              <a:spcBef>
                <a:spcPts val="0"/>
              </a:spcBef>
              <a:buNone/>
            </a:pPr>
            <a:r>
              <a:rPr lang="en-GB" sz="1000">
                <a:solidFill>
                  <a:srgbClr val="EF6C00"/>
                </a:solidFill>
                <a:latin typeface="Times New Roman"/>
                <a:ea typeface="Times New Roman"/>
                <a:cs typeface="Times New Roman"/>
                <a:sym typeface="Times New Roman"/>
              </a:rPr>
              <a:t>Results indicate majority of the participants think </a:t>
            </a:r>
            <a:r>
              <a:rPr lang="en-GB" sz="1000" i="1">
                <a:solidFill>
                  <a:srgbClr val="EF6C00"/>
                </a:solidFill>
                <a:latin typeface="Times New Roman"/>
                <a:ea typeface="Times New Roman"/>
                <a:cs typeface="Times New Roman"/>
                <a:sym typeface="Times New Roman"/>
              </a:rPr>
              <a:t>Pattern</a:t>
            </a:r>
            <a:r>
              <a:rPr lang="en-GB" sz="1000">
                <a:solidFill>
                  <a:srgbClr val="EF6C00"/>
                </a:solidFill>
                <a:latin typeface="Times New Roman"/>
                <a:ea typeface="Times New Roman"/>
                <a:cs typeface="Times New Roman"/>
                <a:sym typeface="Times New Roman"/>
              </a:rPr>
              <a:t> methods require less authentication time, which is in line with our analysis. Participants think </a:t>
            </a:r>
            <a:r>
              <a:rPr lang="en-GB" sz="1000" i="1">
                <a:solidFill>
                  <a:srgbClr val="EF6C00"/>
                </a:solidFill>
                <a:latin typeface="Times New Roman"/>
                <a:ea typeface="Times New Roman"/>
                <a:cs typeface="Times New Roman"/>
                <a:sym typeface="Times New Roman"/>
              </a:rPr>
              <a:t>Square</a:t>
            </a:r>
            <a:r>
              <a:rPr lang="en-GB" sz="1000">
                <a:solidFill>
                  <a:srgbClr val="EF6C00"/>
                </a:solidFill>
                <a:latin typeface="Times New Roman"/>
                <a:ea typeface="Times New Roman"/>
                <a:cs typeface="Times New Roman"/>
                <a:sym typeface="Times New Roman"/>
              </a:rPr>
              <a:t> methods are more secure than </a:t>
            </a:r>
            <a:r>
              <a:rPr lang="en-GB" sz="1000" i="1">
                <a:solidFill>
                  <a:srgbClr val="EF6C00"/>
                </a:solidFill>
                <a:latin typeface="Times New Roman"/>
                <a:ea typeface="Times New Roman"/>
                <a:cs typeface="Times New Roman"/>
                <a:sym typeface="Times New Roman"/>
              </a:rPr>
              <a:t>Circular</a:t>
            </a:r>
            <a:r>
              <a:rPr lang="en-GB" sz="1000">
                <a:solidFill>
                  <a:srgbClr val="EF6C00"/>
                </a:solidFill>
                <a:latin typeface="Times New Roman"/>
                <a:ea typeface="Times New Roman"/>
                <a:cs typeface="Times New Roman"/>
                <a:sym typeface="Times New Roman"/>
              </a:rPr>
              <a:t> methods, which is also consistent with our results. In terms of subjective preference, the most favorite method is </a:t>
            </a:r>
            <a:r>
              <a:rPr lang="en-GB" sz="1000" i="1">
                <a:solidFill>
                  <a:srgbClr val="EF6C00"/>
                </a:solidFill>
                <a:latin typeface="Times New Roman"/>
                <a:ea typeface="Times New Roman"/>
                <a:cs typeface="Times New Roman"/>
                <a:sym typeface="Times New Roman"/>
              </a:rPr>
              <a:t>Square Pattern</a:t>
            </a:r>
            <a:r>
              <a:rPr lang="en-GB" sz="1000">
                <a:solidFill>
                  <a:srgbClr val="EF6C00"/>
                </a:solidFill>
                <a:latin typeface="Times New Roman"/>
                <a:ea typeface="Times New Roman"/>
                <a:cs typeface="Times New Roman"/>
                <a:sym typeface="Times New Roman"/>
              </a:rPr>
              <a:t>. One possible reason is that people are more familiar with it because it is one of the dominant authentication methods on smartphones [3]. However, this raises a security concern because </a:t>
            </a:r>
            <a:r>
              <a:rPr lang="en-GB" sz="1000" i="1">
                <a:solidFill>
                  <a:srgbClr val="EF6C00"/>
                </a:solidFill>
                <a:latin typeface="Times New Roman"/>
                <a:ea typeface="Times New Roman"/>
                <a:cs typeface="Times New Roman"/>
                <a:sym typeface="Times New Roman"/>
              </a:rPr>
              <a:t>Square Pattern</a:t>
            </a:r>
            <a:r>
              <a:rPr lang="en-GB" sz="1000">
                <a:solidFill>
                  <a:srgbClr val="EF6C00"/>
                </a:solidFill>
                <a:latin typeface="Times New Roman"/>
                <a:ea typeface="Times New Roman"/>
                <a:cs typeface="Times New Roman"/>
                <a:sym typeface="Times New Roman"/>
              </a:rPr>
              <a:t> is not the best in any measures. </a:t>
            </a:r>
          </a:p>
        </p:txBody>
      </p:sp>
    </p:spTree>
    <p:extLst>
      <p:ext uri="{BB962C8B-B14F-4D97-AF65-F5344CB8AC3E}">
        <p14:creationId xmlns:p14="http://schemas.microsoft.com/office/powerpoint/2010/main" val="418237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sz="1000">
                <a:solidFill>
                  <a:srgbClr val="EF6C00"/>
                </a:solidFill>
                <a:latin typeface="Times New Roman"/>
                <a:ea typeface="Times New Roman"/>
                <a:cs typeface="Times New Roman"/>
                <a:sym typeface="Times New Roman"/>
              </a:rPr>
              <a:t>Most (77%) considered </a:t>
            </a:r>
            <a:r>
              <a:rPr lang="en-GB" sz="1000" i="1">
                <a:solidFill>
                  <a:srgbClr val="EF6C00"/>
                </a:solidFill>
                <a:latin typeface="Times New Roman"/>
                <a:ea typeface="Times New Roman"/>
                <a:cs typeface="Times New Roman"/>
                <a:sym typeface="Times New Roman"/>
              </a:rPr>
              <a:t>Pattern </a:t>
            </a:r>
            <a:r>
              <a:rPr lang="en-GB" sz="1000">
                <a:solidFill>
                  <a:srgbClr val="EF6C00"/>
                </a:solidFill>
                <a:latin typeface="Times New Roman"/>
                <a:ea typeface="Times New Roman"/>
                <a:cs typeface="Times New Roman"/>
                <a:sym typeface="Times New Roman"/>
              </a:rPr>
              <a:t>methods to be</a:t>
            </a:r>
            <a:r>
              <a:rPr lang="en-GB" sz="1000" i="1">
                <a:solidFill>
                  <a:srgbClr val="EF6C00"/>
                </a:solidFill>
                <a:latin typeface="Times New Roman"/>
                <a:ea typeface="Times New Roman"/>
                <a:cs typeface="Times New Roman"/>
                <a:sym typeface="Times New Roman"/>
              </a:rPr>
              <a:t> </a:t>
            </a:r>
            <a:r>
              <a:rPr lang="en-GB" sz="1000">
                <a:solidFill>
                  <a:srgbClr val="EF6C00"/>
                </a:solidFill>
                <a:latin typeface="Times New Roman"/>
                <a:ea typeface="Times New Roman"/>
                <a:cs typeface="Times New Roman"/>
                <a:sym typeface="Times New Roman"/>
              </a:rPr>
              <a:t>faster than </a:t>
            </a:r>
            <a:r>
              <a:rPr lang="en-GB" sz="1000" i="1">
                <a:solidFill>
                  <a:srgbClr val="EF6C00"/>
                </a:solidFill>
                <a:latin typeface="Times New Roman"/>
                <a:ea typeface="Times New Roman"/>
                <a:cs typeface="Times New Roman"/>
                <a:sym typeface="Times New Roman"/>
              </a:rPr>
              <a:t>PIN</a:t>
            </a:r>
            <a:r>
              <a:rPr lang="en-GB" sz="1000">
                <a:solidFill>
                  <a:srgbClr val="EF6C00"/>
                </a:solidFill>
                <a:latin typeface="Times New Roman"/>
                <a:ea typeface="Times New Roman"/>
                <a:cs typeface="Times New Roman"/>
                <a:sym typeface="Times New Roman"/>
              </a:rPr>
              <a:t> methods, with </a:t>
            </a:r>
            <a:r>
              <a:rPr lang="en-GB" sz="1000" i="1">
                <a:solidFill>
                  <a:srgbClr val="EF6C00"/>
                </a:solidFill>
                <a:latin typeface="Times New Roman"/>
                <a:ea typeface="Times New Roman"/>
                <a:cs typeface="Times New Roman"/>
                <a:sym typeface="Times New Roman"/>
              </a:rPr>
              <a:t>Square Pattern </a:t>
            </a:r>
            <a:r>
              <a:rPr lang="en-GB" sz="1000">
                <a:solidFill>
                  <a:srgbClr val="EF6C00"/>
                </a:solidFill>
                <a:latin typeface="Times New Roman"/>
                <a:ea typeface="Times New Roman"/>
                <a:cs typeface="Times New Roman"/>
                <a:sym typeface="Times New Roman"/>
              </a:rPr>
              <a:t>(39%)</a:t>
            </a:r>
            <a:r>
              <a:rPr lang="en-GB" sz="1000" i="1">
                <a:solidFill>
                  <a:srgbClr val="EF6C00"/>
                </a:solidFill>
                <a:latin typeface="Times New Roman"/>
                <a:ea typeface="Times New Roman"/>
                <a:cs typeface="Times New Roman"/>
                <a:sym typeface="Times New Roman"/>
              </a:rPr>
              <a:t> </a:t>
            </a:r>
            <a:r>
              <a:rPr lang="en-GB" sz="1000">
                <a:solidFill>
                  <a:srgbClr val="EF6C00"/>
                </a:solidFill>
                <a:latin typeface="Times New Roman"/>
                <a:ea typeface="Times New Roman"/>
                <a:cs typeface="Times New Roman"/>
                <a:sym typeface="Times New Roman"/>
              </a:rPr>
              <a:t>having slightly more votes than </a:t>
            </a:r>
            <a:r>
              <a:rPr lang="en-GB" sz="1000" i="1">
                <a:solidFill>
                  <a:srgbClr val="EF6C00"/>
                </a:solidFill>
                <a:latin typeface="Times New Roman"/>
                <a:ea typeface="Times New Roman"/>
                <a:cs typeface="Times New Roman"/>
                <a:sym typeface="Times New Roman"/>
              </a:rPr>
              <a:t>Circular Pattern </a:t>
            </a:r>
            <a:r>
              <a:rPr lang="en-GB" sz="1000">
                <a:solidFill>
                  <a:srgbClr val="EF6C00"/>
                </a:solidFill>
                <a:latin typeface="Times New Roman"/>
                <a:ea typeface="Times New Roman"/>
                <a:cs typeface="Times New Roman"/>
                <a:sym typeface="Times New Roman"/>
              </a:rPr>
              <a:t>(38%). </a:t>
            </a:r>
            <a:r>
              <a:rPr lang="en-GB" sz="1000" i="1">
                <a:solidFill>
                  <a:srgbClr val="EF6C00"/>
                </a:solidFill>
                <a:latin typeface="Times New Roman"/>
                <a:ea typeface="Times New Roman"/>
                <a:cs typeface="Times New Roman"/>
                <a:sym typeface="Times New Roman"/>
              </a:rPr>
              <a:t>Square</a:t>
            </a:r>
            <a:r>
              <a:rPr lang="en-GB" sz="1000">
                <a:solidFill>
                  <a:srgbClr val="EF6C00"/>
                </a:solidFill>
                <a:latin typeface="Times New Roman"/>
                <a:ea typeface="Times New Roman"/>
                <a:cs typeface="Times New Roman"/>
                <a:sym typeface="Times New Roman"/>
              </a:rPr>
              <a:t> </a:t>
            </a:r>
            <a:r>
              <a:rPr lang="en-GB" sz="1000" i="1">
                <a:solidFill>
                  <a:srgbClr val="EF6C00"/>
                </a:solidFill>
                <a:latin typeface="Times New Roman"/>
                <a:ea typeface="Times New Roman"/>
                <a:cs typeface="Times New Roman"/>
                <a:sym typeface="Times New Roman"/>
              </a:rPr>
              <a:t>UI </a:t>
            </a:r>
            <a:r>
              <a:rPr lang="en-GB" sz="1000">
                <a:solidFill>
                  <a:srgbClr val="EF6C00"/>
                </a:solidFill>
                <a:latin typeface="Times New Roman"/>
                <a:ea typeface="Times New Roman"/>
                <a:cs typeface="Times New Roman"/>
                <a:sym typeface="Times New Roman"/>
              </a:rPr>
              <a:t>were considered more secure than </a:t>
            </a:r>
            <a:r>
              <a:rPr lang="en-GB" sz="1000" i="1">
                <a:solidFill>
                  <a:srgbClr val="EF6C00"/>
                </a:solidFill>
                <a:latin typeface="Times New Roman"/>
                <a:ea typeface="Times New Roman"/>
                <a:cs typeface="Times New Roman"/>
                <a:sym typeface="Times New Roman"/>
              </a:rPr>
              <a:t>Circular</a:t>
            </a:r>
            <a:r>
              <a:rPr lang="en-GB" sz="1000">
                <a:solidFill>
                  <a:srgbClr val="EF6C00"/>
                </a:solidFill>
                <a:latin typeface="Times New Roman"/>
                <a:ea typeface="Times New Roman"/>
                <a:cs typeface="Times New Roman"/>
                <a:sym typeface="Times New Roman"/>
              </a:rPr>
              <a:t> </a:t>
            </a:r>
            <a:r>
              <a:rPr lang="en-GB" sz="1000" i="1">
                <a:solidFill>
                  <a:srgbClr val="EF6C00"/>
                </a:solidFill>
                <a:latin typeface="Times New Roman"/>
                <a:ea typeface="Times New Roman"/>
                <a:cs typeface="Times New Roman"/>
                <a:sym typeface="Times New Roman"/>
              </a:rPr>
              <a:t>UI</a:t>
            </a:r>
            <a:r>
              <a:rPr lang="en-GB" sz="1000">
                <a:solidFill>
                  <a:srgbClr val="EF6C00"/>
                </a:solidFill>
                <a:latin typeface="Times New Roman"/>
                <a:ea typeface="Times New Roman"/>
                <a:cs typeface="Times New Roman"/>
                <a:sym typeface="Times New Roman"/>
              </a:rPr>
              <a:t>, whereas there was no bias between </a:t>
            </a:r>
            <a:r>
              <a:rPr lang="en-GB" sz="1000" i="1">
                <a:solidFill>
                  <a:srgbClr val="EF6C00"/>
                </a:solidFill>
                <a:latin typeface="Times New Roman"/>
                <a:ea typeface="Times New Roman"/>
                <a:cs typeface="Times New Roman"/>
                <a:sym typeface="Times New Roman"/>
              </a:rPr>
              <a:t>Square Pattern</a:t>
            </a:r>
            <a:r>
              <a:rPr lang="en-GB" sz="1000">
                <a:solidFill>
                  <a:srgbClr val="EF6C00"/>
                </a:solidFill>
                <a:latin typeface="Times New Roman"/>
                <a:ea typeface="Times New Roman"/>
                <a:cs typeface="Times New Roman"/>
                <a:sym typeface="Times New Roman"/>
              </a:rPr>
              <a:t> and </a:t>
            </a:r>
            <a:r>
              <a:rPr lang="en-GB" sz="1000" i="1">
                <a:solidFill>
                  <a:srgbClr val="EF6C00"/>
                </a:solidFill>
                <a:latin typeface="Times New Roman"/>
                <a:ea typeface="Times New Roman"/>
                <a:cs typeface="Times New Roman"/>
                <a:sym typeface="Times New Roman"/>
              </a:rPr>
              <a:t>Square PIN</a:t>
            </a:r>
            <a:r>
              <a:rPr lang="en-GB" sz="1000">
                <a:solidFill>
                  <a:srgbClr val="EF6C00"/>
                </a:solidFill>
                <a:latin typeface="Times New Roman"/>
                <a:ea typeface="Times New Roman"/>
                <a:cs typeface="Times New Roman"/>
                <a:sym typeface="Times New Roman"/>
              </a:rPr>
              <a:t>, both of which got 43% votes. They intuitively thought more dots </a:t>
            </a:r>
            <a:r>
              <a:rPr lang="en-GB" sz="1000" i="1">
                <a:solidFill>
                  <a:srgbClr val="EF6C00"/>
                </a:solidFill>
                <a:latin typeface="Times New Roman"/>
                <a:ea typeface="Times New Roman"/>
                <a:cs typeface="Times New Roman"/>
                <a:sym typeface="Times New Roman"/>
              </a:rPr>
              <a:t>(Square UIs)</a:t>
            </a:r>
            <a:r>
              <a:rPr lang="en-GB" sz="1000">
                <a:solidFill>
                  <a:srgbClr val="EF6C00"/>
                </a:solidFill>
                <a:latin typeface="Times New Roman"/>
                <a:ea typeface="Times New Roman"/>
                <a:cs typeface="Times New Roman"/>
                <a:sym typeface="Times New Roman"/>
              </a:rPr>
              <a:t> could lead to better security. For the overall preference, </a:t>
            </a:r>
            <a:r>
              <a:rPr lang="en-GB" sz="1000" i="1">
                <a:solidFill>
                  <a:srgbClr val="EF6C00"/>
                </a:solidFill>
                <a:latin typeface="Times New Roman"/>
                <a:ea typeface="Times New Roman"/>
                <a:cs typeface="Times New Roman"/>
                <a:sym typeface="Times New Roman"/>
              </a:rPr>
              <a:t>Pattern</a:t>
            </a:r>
            <a:r>
              <a:rPr lang="en-GB" sz="1000">
                <a:solidFill>
                  <a:srgbClr val="EF6C00"/>
                </a:solidFill>
                <a:latin typeface="Times New Roman"/>
                <a:ea typeface="Times New Roman"/>
                <a:cs typeface="Times New Roman"/>
                <a:sym typeface="Times New Roman"/>
              </a:rPr>
              <a:t> methods were preferred by most participants compared to </a:t>
            </a:r>
            <a:r>
              <a:rPr lang="en-GB" sz="1000" i="1">
                <a:solidFill>
                  <a:srgbClr val="EF6C00"/>
                </a:solidFill>
                <a:latin typeface="Times New Roman"/>
                <a:ea typeface="Times New Roman"/>
                <a:cs typeface="Times New Roman"/>
                <a:sym typeface="Times New Roman"/>
              </a:rPr>
              <a:t>PIN</a:t>
            </a:r>
            <a:r>
              <a:rPr lang="en-GB" sz="1000">
                <a:solidFill>
                  <a:srgbClr val="EF6C00"/>
                </a:solidFill>
                <a:latin typeface="Times New Roman"/>
                <a:ea typeface="Times New Roman"/>
                <a:cs typeface="Times New Roman"/>
                <a:sym typeface="Times New Roman"/>
              </a:rPr>
              <a:t> ones. Specifically, </a:t>
            </a:r>
            <a:r>
              <a:rPr lang="en-GB" sz="1000" i="1">
                <a:solidFill>
                  <a:srgbClr val="EF6C00"/>
                </a:solidFill>
                <a:latin typeface="Times New Roman"/>
                <a:ea typeface="Times New Roman"/>
                <a:cs typeface="Times New Roman"/>
                <a:sym typeface="Times New Roman"/>
              </a:rPr>
              <a:t>Square Pattern</a:t>
            </a:r>
            <a:r>
              <a:rPr lang="en-GB" sz="1000">
                <a:solidFill>
                  <a:srgbClr val="EF6C00"/>
                </a:solidFill>
                <a:latin typeface="Times New Roman"/>
                <a:ea typeface="Times New Roman"/>
                <a:cs typeface="Times New Roman"/>
                <a:sym typeface="Times New Roman"/>
              </a:rPr>
              <a:t> was the most favorite method with 50% of participants’ votes. 36% liked </a:t>
            </a:r>
            <a:r>
              <a:rPr lang="en-GB" sz="1000" i="1">
                <a:solidFill>
                  <a:srgbClr val="EF6C00"/>
                </a:solidFill>
                <a:latin typeface="Times New Roman"/>
                <a:ea typeface="Times New Roman"/>
                <a:cs typeface="Times New Roman"/>
                <a:sym typeface="Times New Roman"/>
              </a:rPr>
              <a:t>Circular Pattern</a:t>
            </a:r>
            <a:r>
              <a:rPr lang="en-GB" sz="1000">
                <a:solidFill>
                  <a:srgbClr val="EF6C00"/>
                </a:solidFill>
                <a:latin typeface="Times New Roman"/>
                <a:ea typeface="Times New Roman"/>
                <a:cs typeface="Times New Roman"/>
                <a:sym typeface="Times New Roman"/>
              </a:rPr>
              <a:t> most and the two </a:t>
            </a:r>
            <a:r>
              <a:rPr lang="en-GB" sz="1000" i="1">
                <a:solidFill>
                  <a:srgbClr val="EF6C00"/>
                </a:solidFill>
                <a:latin typeface="Times New Roman"/>
                <a:ea typeface="Times New Roman"/>
                <a:cs typeface="Times New Roman"/>
                <a:sym typeface="Times New Roman"/>
              </a:rPr>
              <a:t>PIN </a:t>
            </a:r>
            <a:r>
              <a:rPr lang="en-GB" sz="1000">
                <a:solidFill>
                  <a:srgbClr val="EF6C00"/>
                </a:solidFill>
                <a:latin typeface="Times New Roman"/>
                <a:ea typeface="Times New Roman"/>
                <a:cs typeface="Times New Roman"/>
                <a:sym typeface="Times New Roman"/>
              </a:rPr>
              <a:t>methods only got 7% votes each.</a:t>
            </a:r>
          </a:p>
          <a:p>
            <a:pPr lvl="0">
              <a:spcBef>
                <a:spcPts val="0"/>
              </a:spcBef>
              <a:buNone/>
            </a:pPr>
            <a:endParaRPr sz="1000">
              <a:solidFill>
                <a:srgbClr val="EF6C00"/>
              </a:solidFill>
              <a:latin typeface="Times New Roman"/>
              <a:ea typeface="Times New Roman"/>
              <a:cs typeface="Times New Roman"/>
              <a:sym typeface="Times New Roman"/>
            </a:endParaRPr>
          </a:p>
          <a:p>
            <a:pPr lvl="0">
              <a:spcBef>
                <a:spcPts val="0"/>
              </a:spcBef>
              <a:buNone/>
            </a:pPr>
            <a:r>
              <a:rPr lang="en-GB" sz="1000">
                <a:solidFill>
                  <a:srgbClr val="EF6C00"/>
                </a:solidFill>
                <a:latin typeface="Times New Roman"/>
                <a:ea typeface="Times New Roman"/>
                <a:cs typeface="Times New Roman"/>
                <a:sym typeface="Times New Roman"/>
              </a:rPr>
              <a:t>Results indicate majority of the participants think </a:t>
            </a:r>
            <a:r>
              <a:rPr lang="en-GB" sz="1000" i="1">
                <a:solidFill>
                  <a:srgbClr val="EF6C00"/>
                </a:solidFill>
                <a:latin typeface="Times New Roman"/>
                <a:ea typeface="Times New Roman"/>
                <a:cs typeface="Times New Roman"/>
                <a:sym typeface="Times New Roman"/>
              </a:rPr>
              <a:t>Pattern</a:t>
            </a:r>
            <a:r>
              <a:rPr lang="en-GB" sz="1000">
                <a:solidFill>
                  <a:srgbClr val="EF6C00"/>
                </a:solidFill>
                <a:latin typeface="Times New Roman"/>
                <a:ea typeface="Times New Roman"/>
                <a:cs typeface="Times New Roman"/>
                <a:sym typeface="Times New Roman"/>
              </a:rPr>
              <a:t> methods require less authentication time, which is in line with our analysis. Participants think </a:t>
            </a:r>
            <a:r>
              <a:rPr lang="en-GB" sz="1000" i="1">
                <a:solidFill>
                  <a:srgbClr val="EF6C00"/>
                </a:solidFill>
                <a:latin typeface="Times New Roman"/>
                <a:ea typeface="Times New Roman"/>
                <a:cs typeface="Times New Roman"/>
                <a:sym typeface="Times New Roman"/>
              </a:rPr>
              <a:t>Square</a:t>
            </a:r>
            <a:r>
              <a:rPr lang="en-GB" sz="1000">
                <a:solidFill>
                  <a:srgbClr val="EF6C00"/>
                </a:solidFill>
                <a:latin typeface="Times New Roman"/>
                <a:ea typeface="Times New Roman"/>
                <a:cs typeface="Times New Roman"/>
                <a:sym typeface="Times New Roman"/>
              </a:rPr>
              <a:t> methods are more secure than </a:t>
            </a:r>
            <a:r>
              <a:rPr lang="en-GB" sz="1000" i="1">
                <a:solidFill>
                  <a:srgbClr val="EF6C00"/>
                </a:solidFill>
                <a:latin typeface="Times New Roman"/>
                <a:ea typeface="Times New Roman"/>
                <a:cs typeface="Times New Roman"/>
                <a:sym typeface="Times New Roman"/>
              </a:rPr>
              <a:t>Circular</a:t>
            </a:r>
            <a:r>
              <a:rPr lang="en-GB" sz="1000">
                <a:solidFill>
                  <a:srgbClr val="EF6C00"/>
                </a:solidFill>
                <a:latin typeface="Times New Roman"/>
                <a:ea typeface="Times New Roman"/>
                <a:cs typeface="Times New Roman"/>
                <a:sym typeface="Times New Roman"/>
              </a:rPr>
              <a:t> methods, which is also consistent with our results. In terms of subjective preference, the most favorite method is </a:t>
            </a:r>
            <a:r>
              <a:rPr lang="en-GB" sz="1000" i="1">
                <a:solidFill>
                  <a:srgbClr val="EF6C00"/>
                </a:solidFill>
                <a:latin typeface="Times New Roman"/>
                <a:ea typeface="Times New Roman"/>
                <a:cs typeface="Times New Roman"/>
                <a:sym typeface="Times New Roman"/>
              </a:rPr>
              <a:t>Square Pattern</a:t>
            </a:r>
            <a:r>
              <a:rPr lang="en-GB" sz="1000">
                <a:solidFill>
                  <a:srgbClr val="EF6C00"/>
                </a:solidFill>
                <a:latin typeface="Times New Roman"/>
                <a:ea typeface="Times New Roman"/>
                <a:cs typeface="Times New Roman"/>
                <a:sym typeface="Times New Roman"/>
              </a:rPr>
              <a:t>. One possible reason is that people are more familiar with it because it is one of the dominant authentication methods on smartphones [3]. However, this raises a security concern because </a:t>
            </a:r>
            <a:r>
              <a:rPr lang="en-GB" sz="1000" i="1">
                <a:solidFill>
                  <a:srgbClr val="EF6C00"/>
                </a:solidFill>
                <a:latin typeface="Times New Roman"/>
                <a:ea typeface="Times New Roman"/>
                <a:cs typeface="Times New Roman"/>
                <a:sym typeface="Times New Roman"/>
              </a:rPr>
              <a:t>Square Pattern</a:t>
            </a:r>
            <a:r>
              <a:rPr lang="en-GB" sz="1000">
                <a:solidFill>
                  <a:srgbClr val="EF6C00"/>
                </a:solidFill>
                <a:latin typeface="Times New Roman"/>
                <a:ea typeface="Times New Roman"/>
                <a:cs typeface="Times New Roman"/>
                <a:sym typeface="Times New Roman"/>
              </a:rPr>
              <a:t> is not the best in any measures. </a:t>
            </a:r>
          </a:p>
        </p:txBody>
      </p:sp>
    </p:spTree>
    <p:extLst>
      <p:ext uri="{BB962C8B-B14F-4D97-AF65-F5344CB8AC3E}">
        <p14:creationId xmlns:p14="http://schemas.microsoft.com/office/powerpoint/2010/main" val="8356505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875989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92891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41892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Yue</a:t>
            </a:r>
          </a:p>
          <a:p>
            <a:pPr lvl="0">
              <a:spcBef>
                <a:spcPts val="0"/>
              </a:spcBef>
              <a:buNone/>
            </a:pPr>
            <a:r>
              <a:rPr lang="en-GB"/>
              <a:t>In our paper conclusion 4 directly jumped to conclusion 6, and there was no conclusion 5.</a:t>
            </a:r>
          </a:p>
          <a:p>
            <a:pPr lvl="0">
              <a:spcBef>
                <a:spcPts val="0"/>
              </a:spcBef>
              <a:buNone/>
            </a:pPr>
            <a:r>
              <a:rPr lang="en-GB"/>
              <a:t>Add the conclusion of conclusion? </a:t>
            </a:r>
            <a:r>
              <a:rPr lang="en-GB" sz="1400">
                <a:solidFill>
                  <a:schemeClr val="dk2"/>
                </a:solidFill>
                <a:latin typeface="Open Sans"/>
                <a:ea typeface="Open Sans"/>
                <a:cs typeface="Open Sans"/>
                <a:sym typeface="Open Sans"/>
              </a:rPr>
              <a:t>”As the first empirical validation work on touch-based authentication methods on smartwatches, our results provide insights for app developers in designing authentication methods by considering tradeoffs between accuracy, speed and security.”</a:t>
            </a:r>
          </a:p>
        </p:txBody>
      </p:sp>
    </p:spTree>
    <p:extLst>
      <p:ext uri="{BB962C8B-B14F-4D97-AF65-F5344CB8AC3E}">
        <p14:creationId xmlns:p14="http://schemas.microsoft.com/office/powerpoint/2010/main" val="2085446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GB"/>
              <a:t>Yue</a:t>
            </a:r>
          </a:p>
          <a:p>
            <a:pPr lvl="0">
              <a:spcBef>
                <a:spcPts val="0"/>
              </a:spcBef>
              <a:buNone/>
            </a:pPr>
            <a:r>
              <a:rPr lang="en-GB"/>
              <a:t>In our paper conclusion 4 directly jumped to conclusion 6, and there was no conclusion 5.</a:t>
            </a:r>
          </a:p>
          <a:p>
            <a:pPr lvl="0">
              <a:spcBef>
                <a:spcPts val="0"/>
              </a:spcBef>
              <a:buNone/>
            </a:pPr>
            <a:r>
              <a:rPr lang="en-GB"/>
              <a:t>Add the conclusion of conclusion? </a:t>
            </a:r>
            <a:r>
              <a:rPr lang="en-GB" sz="1400">
                <a:solidFill>
                  <a:schemeClr val="dk2"/>
                </a:solidFill>
                <a:latin typeface="Open Sans"/>
                <a:ea typeface="Open Sans"/>
                <a:cs typeface="Open Sans"/>
                <a:sym typeface="Open Sans"/>
              </a:rPr>
              <a:t>”As the first empirical validation work on touch-based authentication methods on smartwatches, our results provide insights for app developers in designing authentication methods by considering tradeoffs between accuracy, speed and security.”</a:t>
            </a:r>
          </a:p>
        </p:txBody>
      </p:sp>
    </p:spTree>
    <p:extLst>
      <p:ext uri="{BB962C8B-B14F-4D97-AF65-F5344CB8AC3E}">
        <p14:creationId xmlns:p14="http://schemas.microsoft.com/office/powerpoint/2010/main" val="1433214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sz="1100" b="0" i="0" kern="1200" dirty="0">
                <a:solidFill>
                  <a:schemeClr val="tx1"/>
                </a:solidFill>
                <a:effectLst/>
                <a:latin typeface="+mn-lt"/>
                <a:ea typeface="+mn-ea"/>
                <a:cs typeface="+mn-cs"/>
              </a:rPr>
              <a:t>Note: it is 3-way repeated-measure ANOVA.</a:t>
            </a:r>
            <a:br>
              <a:rPr lang="en-US" dirty="0"/>
            </a:br>
            <a:r>
              <a:rPr lang="en-US" sz="1100" b="0" i="0" kern="1200" dirty="0">
                <a:solidFill>
                  <a:schemeClr val="tx1"/>
                </a:solidFill>
                <a:effectLst/>
                <a:latin typeface="+mn-lt"/>
                <a:ea typeface="+mn-ea"/>
                <a:cs typeface="+mn-cs"/>
              </a:rPr>
              <a:t>"repeated-measure" is critical.</a:t>
            </a:r>
            <a:br>
              <a:rPr lang="en-US" dirty="0"/>
            </a:br>
            <a:br>
              <a:rPr lang="en-US" dirty="0"/>
            </a:br>
            <a:r>
              <a:rPr lang="en-US" sz="1100" b="0" i="0" kern="1200" dirty="0">
                <a:solidFill>
                  <a:schemeClr val="tx1"/>
                </a:solidFill>
                <a:effectLst/>
                <a:latin typeface="+mn-lt"/>
                <a:ea typeface="+mn-ea"/>
                <a:cs typeface="+mn-cs"/>
              </a:rPr>
              <a:t>Partial eta-squared measure does not need to mentioned. </a:t>
            </a:r>
            <a:br>
              <a:rPr lang="en-US" dirty="0"/>
            </a:br>
            <a:br>
              <a:rPr lang="en-US" dirty="0"/>
            </a:br>
            <a:r>
              <a:rPr lang="en-US" sz="1100" b="0" i="0" kern="1200" dirty="0">
                <a:solidFill>
                  <a:schemeClr val="tx1"/>
                </a:solidFill>
                <a:effectLst/>
                <a:latin typeface="+mn-lt"/>
                <a:ea typeface="+mn-ea"/>
                <a:cs typeface="+mn-cs"/>
              </a:rPr>
              <a:t>During the Q&amp;A session, if someone asks about how did you measure the effect size? You can explain that we used partial eta square to measure effect size.</a:t>
            </a:r>
            <a:endParaRPr lang="en-US" dirty="0"/>
          </a:p>
          <a:p>
            <a:pPr lvl="0">
              <a:spcBef>
                <a:spcPts val="0"/>
              </a:spcBef>
              <a:buNone/>
            </a:pPr>
            <a:endParaRPr dirty="0"/>
          </a:p>
        </p:txBody>
      </p:sp>
    </p:spTree>
    <p:extLst>
      <p:ext uri="{BB962C8B-B14F-4D97-AF65-F5344CB8AC3E}">
        <p14:creationId xmlns:p14="http://schemas.microsoft.com/office/powerpoint/2010/main" val="3064515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139700" lvl="0" indent="0" rtl="0">
              <a:lnSpc>
                <a:spcPct val="115000"/>
              </a:lnSpc>
              <a:spcBef>
                <a:spcPts val="0"/>
              </a:spcBef>
              <a:spcAft>
                <a:spcPts val="1600"/>
              </a:spcAft>
              <a:buClr>
                <a:srgbClr val="000000"/>
              </a:buClr>
              <a:buSzPct val="100000"/>
              <a:buFont typeface="Open Sans"/>
              <a:buNone/>
            </a:pPr>
            <a:r>
              <a:rPr lang="en-GB" sz="1400" dirty="0">
                <a:latin typeface="Open Sans"/>
                <a:ea typeface="Open Sans"/>
                <a:cs typeface="Open Sans"/>
                <a:sym typeface="Open Sans"/>
              </a:rPr>
              <a:t>First</a:t>
            </a:r>
            <a:r>
              <a:rPr lang="en-GB" sz="1400" baseline="0" dirty="0">
                <a:latin typeface="Open Sans"/>
                <a:ea typeface="Open Sans"/>
                <a:cs typeface="Open Sans"/>
                <a:sym typeface="Open Sans"/>
              </a:rPr>
              <a:t> thing first, why do we what to investigate the authentication systems on smartwatches?</a:t>
            </a:r>
          </a:p>
          <a:p>
            <a:pPr marL="139700" lvl="0" indent="0" rtl="0">
              <a:lnSpc>
                <a:spcPct val="115000"/>
              </a:lnSpc>
              <a:spcBef>
                <a:spcPts val="0"/>
              </a:spcBef>
              <a:spcAft>
                <a:spcPts val="1600"/>
              </a:spcAft>
              <a:buClr>
                <a:srgbClr val="000000"/>
              </a:buClr>
              <a:buSzPct val="100000"/>
              <a:buFont typeface="Open Sans"/>
              <a:buNone/>
            </a:pPr>
            <a:endParaRPr lang="en-GB" sz="1400" baseline="0" dirty="0">
              <a:latin typeface="Open Sans"/>
              <a:ea typeface="Open Sans"/>
              <a:cs typeface="Open Sans"/>
              <a:sym typeface="Open Sans"/>
            </a:endParaRPr>
          </a:p>
          <a:p>
            <a:pPr marL="139700" lvl="0" indent="0" rtl="0">
              <a:lnSpc>
                <a:spcPct val="115000"/>
              </a:lnSpc>
              <a:spcBef>
                <a:spcPts val="0"/>
              </a:spcBef>
              <a:spcAft>
                <a:spcPts val="1600"/>
              </a:spcAft>
              <a:buClr>
                <a:srgbClr val="000000"/>
              </a:buClr>
              <a:buSzPct val="100000"/>
              <a:buFont typeface="Open Sans"/>
              <a:buNone/>
            </a:pPr>
            <a:r>
              <a:rPr lang="en-GB" sz="1400" baseline="0" dirty="0">
                <a:latin typeface="Open Sans"/>
                <a:ea typeface="Open Sans"/>
                <a:cs typeface="Open Sans"/>
                <a:sym typeface="Open Sans"/>
              </a:rPr>
              <a:t>There are several reasons but the most important one is smartwatches are getting more and more popular. </a:t>
            </a:r>
          </a:p>
          <a:p>
            <a:pPr marL="139700" lvl="0" indent="0" rtl="0">
              <a:lnSpc>
                <a:spcPct val="115000"/>
              </a:lnSpc>
              <a:spcBef>
                <a:spcPts val="0"/>
              </a:spcBef>
              <a:spcAft>
                <a:spcPts val="1600"/>
              </a:spcAft>
              <a:buClr>
                <a:srgbClr val="000000"/>
              </a:buClr>
              <a:buSzPct val="100000"/>
              <a:buFont typeface="Open Sans"/>
              <a:buNone/>
            </a:pPr>
            <a:r>
              <a:rPr lang="en-GB" sz="1400" baseline="0" dirty="0">
                <a:latin typeface="Open Sans"/>
                <a:ea typeface="Open Sans"/>
                <a:cs typeface="Open Sans"/>
                <a:sym typeface="Open Sans"/>
              </a:rPr>
              <a:t>If you do not believe me, check the people who are sitting around you.</a:t>
            </a:r>
          </a:p>
          <a:p>
            <a:pPr marL="139700" lvl="0" indent="0" rtl="0">
              <a:lnSpc>
                <a:spcPct val="115000"/>
              </a:lnSpc>
              <a:spcBef>
                <a:spcPts val="0"/>
              </a:spcBef>
              <a:spcAft>
                <a:spcPts val="1600"/>
              </a:spcAft>
              <a:buClr>
                <a:srgbClr val="000000"/>
              </a:buClr>
              <a:buSzPct val="100000"/>
              <a:buFont typeface="Open Sans"/>
              <a:buNone/>
            </a:pPr>
            <a:endParaRPr lang="en-GB" sz="1400" baseline="0" dirty="0">
              <a:latin typeface="Open Sans"/>
              <a:ea typeface="Open Sans"/>
              <a:cs typeface="Open Sans"/>
              <a:sym typeface="Open Sans"/>
            </a:endParaRPr>
          </a:p>
          <a:p>
            <a:pPr marL="139700" lvl="0" indent="0" rtl="0">
              <a:lnSpc>
                <a:spcPct val="115000"/>
              </a:lnSpc>
              <a:spcBef>
                <a:spcPts val="0"/>
              </a:spcBef>
              <a:spcAft>
                <a:spcPts val="1600"/>
              </a:spcAft>
              <a:buClr>
                <a:srgbClr val="000000"/>
              </a:buClr>
              <a:buSzPct val="100000"/>
              <a:buFont typeface="Open Sans"/>
              <a:buNone/>
            </a:pPr>
            <a:r>
              <a:rPr lang="en-GB" sz="1400" baseline="0" dirty="0">
                <a:latin typeface="Open Sans"/>
                <a:ea typeface="Open Sans"/>
                <a:cs typeface="Open Sans"/>
                <a:sym typeface="Open Sans"/>
              </a:rPr>
              <a:t>However, the authentication systems on smartwatches are still borrowed from smartphones.</a:t>
            </a:r>
          </a:p>
          <a:p>
            <a:pPr marL="139700" lvl="0" indent="0" rtl="0">
              <a:lnSpc>
                <a:spcPct val="115000"/>
              </a:lnSpc>
              <a:spcBef>
                <a:spcPts val="0"/>
              </a:spcBef>
              <a:spcAft>
                <a:spcPts val="1600"/>
              </a:spcAft>
              <a:buClr>
                <a:srgbClr val="000000"/>
              </a:buClr>
              <a:buSzPct val="100000"/>
              <a:buFont typeface="Open Sans"/>
              <a:buNone/>
            </a:pPr>
            <a:r>
              <a:rPr lang="en-GB" sz="1400" baseline="0" dirty="0">
                <a:latin typeface="Open Sans"/>
                <a:ea typeface="Open Sans"/>
                <a:cs typeface="Open Sans"/>
                <a:sym typeface="Open Sans"/>
              </a:rPr>
              <a:t>But we all know smartphones and smartwatches could be fundamentally different.</a:t>
            </a:r>
          </a:p>
          <a:p>
            <a:pPr marL="139700" lvl="0" indent="0" rtl="0">
              <a:lnSpc>
                <a:spcPct val="115000"/>
              </a:lnSpc>
              <a:spcBef>
                <a:spcPts val="0"/>
              </a:spcBef>
              <a:spcAft>
                <a:spcPts val="1600"/>
              </a:spcAft>
              <a:buClr>
                <a:srgbClr val="000000"/>
              </a:buClr>
              <a:buSzPct val="100000"/>
              <a:buFont typeface="Open Sans"/>
              <a:buNone/>
            </a:pPr>
            <a:endParaRPr lang="en-GB" sz="1400" baseline="0" dirty="0">
              <a:latin typeface="Open Sans"/>
              <a:ea typeface="Open Sans"/>
              <a:cs typeface="Open Sans"/>
              <a:sym typeface="Open Sans"/>
            </a:endParaRPr>
          </a:p>
          <a:p>
            <a:pPr marL="139700" lvl="0" indent="0" rtl="0">
              <a:lnSpc>
                <a:spcPct val="115000"/>
              </a:lnSpc>
              <a:spcBef>
                <a:spcPts val="0"/>
              </a:spcBef>
              <a:spcAft>
                <a:spcPts val="1600"/>
              </a:spcAft>
              <a:buClr>
                <a:srgbClr val="000000"/>
              </a:buClr>
              <a:buSzPct val="100000"/>
              <a:buFont typeface="Open Sans"/>
              <a:buNone/>
            </a:pPr>
            <a:r>
              <a:rPr lang="en-GB" sz="1400" baseline="0" dirty="0">
                <a:latin typeface="Open Sans"/>
                <a:ea typeface="Open Sans"/>
                <a:cs typeface="Open Sans"/>
                <a:sym typeface="Open Sans"/>
              </a:rPr>
              <a:t>For example, smartwatches are much smaller. The face size is usually around 40mm, but the smartphones are always much larger</a:t>
            </a:r>
          </a:p>
          <a:p>
            <a:pPr marL="139700" lvl="0" indent="0" rtl="0">
              <a:lnSpc>
                <a:spcPct val="115000"/>
              </a:lnSpc>
              <a:spcBef>
                <a:spcPts val="0"/>
              </a:spcBef>
              <a:spcAft>
                <a:spcPts val="1600"/>
              </a:spcAft>
              <a:buClr>
                <a:srgbClr val="000000"/>
              </a:buClr>
              <a:buSzPct val="100000"/>
              <a:buFont typeface="Open Sans"/>
              <a:buNone/>
            </a:pPr>
            <a:r>
              <a:rPr lang="en-GB" sz="1400" baseline="0" dirty="0">
                <a:latin typeface="Open Sans"/>
                <a:ea typeface="Open Sans"/>
                <a:cs typeface="Open Sans"/>
                <a:sym typeface="Open Sans"/>
              </a:rPr>
              <a:t>Secondly, smartwatches have various shapes. As you could see from the pictures, there are circular, square, rectangular, and oval designs. </a:t>
            </a:r>
          </a:p>
          <a:p>
            <a:pPr marL="139700" lvl="0" indent="0" rtl="0">
              <a:lnSpc>
                <a:spcPct val="115000"/>
              </a:lnSpc>
              <a:spcBef>
                <a:spcPts val="0"/>
              </a:spcBef>
              <a:spcAft>
                <a:spcPts val="1600"/>
              </a:spcAft>
              <a:buClr>
                <a:srgbClr val="000000"/>
              </a:buClr>
              <a:buSzPct val="100000"/>
              <a:buFont typeface="Open Sans"/>
              <a:buNone/>
            </a:pPr>
            <a:endParaRPr lang="en-GB" sz="1400" baseline="0" dirty="0">
              <a:latin typeface="Open Sans"/>
              <a:ea typeface="Open Sans"/>
              <a:cs typeface="Open Sans"/>
              <a:sym typeface="Open Sans"/>
            </a:endParaRPr>
          </a:p>
          <a:p>
            <a:pPr marL="139700" lvl="0" indent="0" rtl="0">
              <a:lnSpc>
                <a:spcPct val="115000"/>
              </a:lnSpc>
              <a:spcBef>
                <a:spcPts val="0"/>
              </a:spcBef>
              <a:spcAft>
                <a:spcPts val="1600"/>
              </a:spcAft>
              <a:buClr>
                <a:srgbClr val="000000"/>
              </a:buClr>
              <a:buSzPct val="100000"/>
              <a:buFont typeface="Open Sans"/>
              <a:buNone/>
            </a:pPr>
            <a:r>
              <a:rPr lang="en-GB" sz="1400" baseline="0" dirty="0">
                <a:latin typeface="Open Sans"/>
                <a:ea typeface="Open Sans"/>
                <a:cs typeface="Open Sans"/>
                <a:sym typeface="Open Sans"/>
              </a:rPr>
              <a:t>I wont be surprised if triangular smartwatches come out finally…</a:t>
            </a:r>
          </a:p>
          <a:p>
            <a:pPr marL="139700" lvl="0" indent="0" rtl="0">
              <a:lnSpc>
                <a:spcPct val="115000"/>
              </a:lnSpc>
              <a:spcBef>
                <a:spcPts val="0"/>
              </a:spcBef>
              <a:spcAft>
                <a:spcPts val="1600"/>
              </a:spcAft>
              <a:buClr>
                <a:srgbClr val="000000"/>
              </a:buClr>
              <a:buSzPct val="100000"/>
              <a:buFont typeface="Open Sans"/>
              <a:buNone/>
            </a:pPr>
            <a:endParaRPr lang="en-GB" sz="1400" baseline="0" dirty="0">
              <a:latin typeface="Open Sans"/>
              <a:ea typeface="Open Sans"/>
              <a:cs typeface="Open Sans"/>
              <a:sym typeface="Open Sans"/>
            </a:endParaRPr>
          </a:p>
          <a:p>
            <a:pPr marL="139700" lvl="0" indent="0" rtl="0">
              <a:lnSpc>
                <a:spcPct val="115000"/>
              </a:lnSpc>
              <a:spcBef>
                <a:spcPts val="0"/>
              </a:spcBef>
              <a:spcAft>
                <a:spcPts val="1600"/>
              </a:spcAft>
              <a:buClr>
                <a:srgbClr val="000000"/>
              </a:buClr>
              <a:buSzPct val="100000"/>
              <a:buFont typeface="Open Sans"/>
              <a:buNone/>
            </a:pPr>
            <a:r>
              <a:rPr lang="en-GB" sz="1400" baseline="0" dirty="0">
                <a:latin typeface="Open Sans"/>
                <a:ea typeface="Open Sans"/>
                <a:cs typeface="Open Sans"/>
                <a:sym typeface="Open Sans"/>
              </a:rPr>
              <a:t>Last but not least, the interaction way of smartwatches is unique as well. For smartphones, people usually use two hands but for smartwatches the interaction way is limited. Wearing it on the wrist differentiate it from smartphone interactions.</a:t>
            </a:r>
          </a:p>
          <a:p>
            <a:pPr marL="139700" lvl="0" indent="0" rtl="0">
              <a:lnSpc>
                <a:spcPct val="115000"/>
              </a:lnSpc>
              <a:spcBef>
                <a:spcPts val="0"/>
              </a:spcBef>
              <a:spcAft>
                <a:spcPts val="1600"/>
              </a:spcAft>
              <a:buClr>
                <a:srgbClr val="000000"/>
              </a:buClr>
              <a:buSzPct val="100000"/>
              <a:buFont typeface="Open Sans"/>
              <a:buNone/>
            </a:pPr>
            <a:endParaRPr lang="en-GB" sz="1400" baseline="0" dirty="0">
              <a:latin typeface="Open Sans"/>
              <a:ea typeface="Open Sans"/>
              <a:cs typeface="Open Sans"/>
              <a:sym typeface="Open Sans"/>
            </a:endParaRPr>
          </a:p>
        </p:txBody>
      </p:sp>
    </p:spTree>
    <p:extLst>
      <p:ext uri="{BB962C8B-B14F-4D97-AF65-F5344CB8AC3E}">
        <p14:creationId xmlns:p14="http://schemas.microsoft.com/office/powerpoint/2010/main" val="1794660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Therefore,</a:t>
            </a:r>
            <a:r>
              <a:rPr lang="en-US" baseline="0" dirty="0"/>
              <a:t> we wonder if we just simply use the popular smartphone authentication systems on the smartwatch, </a:t>
            </a:r>
          </a:p>
          <a:p>
            <a:pPr>
              <a:buNone/>
            </a:pPr>
            <a:endParaRPr lang="en-US" baseline="0" dirty="0"/>
          </a:p>
          <a:p>
            <a:pPr>
              <a:buNone/>
            </a:pPr>
            <a:r>
              <a:rPr lang="en-US" baseline="0" dirty="0"/>
              <a:t>Will that still be effective? Please keep in mind… we just discussed there are size differences, layout difference(different shapes), interaction difference</a:t>
            </a:r>
          </a:p>
          <a:p>
            <a:pPr>
              <a:buNone/>
            </a:pPr>
            <a:endParaRPr lang="en-US" baseline="0" dirty="0"/>
          </a:p>
          <a:p>
            <a:pPr>
              <a:buNone/>
            </a:pPr>
            <a:r>
              <a:rPr lang="en-US" baseline="0" dirty="0"/>
              <a:t>All these factors may void the utility of smartphone authentication systems on smartwatches.</a:t>
            </a:r>
            <a:endParaRPr lang="en-US" dirty="0"/>
          </a:p>
        </p:txBody>
      </p:sp>
    </p:spTree>
    <p:extLst>
      <p:ext uri="{BB962C8B-B14F-4D97-AF65-F5344CB8AC3E}">
        <p14:creationId xmlns:p14="http://schemas.microsoft.com/office/powerpoint/2010/main" val="24502650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a:t>The</a:t>
            </a:r>
            <a:r>
              <a:rPr lang="en-US" baseline="0" dirty="0"/>
              <a:t> second and third independent variables we picked are layouts and authentication method</a:t>
            </a:r>
            <a:r>
              <a:rPr lang="en-US" altLang="zh-CN" baseline="0" dirty="0"/>
              <a:t>s</a:t>
            </a:r>
            <a:r>
              <a:rPr lang="en-US" baseline="0" dirty="0"/>
              <a:t>.</a:t>
            </a:r>
          </a:p>
          <a:p>
            <a:pPr lvl="0">
              <a:spcBef>
                <a:spcPts val="0"/>
              </a:spcBef>
              <a:buNone/>
            </a:pPr>
            <a:endParaRPr lang="en-US" baseline="0" dirty="0"/>
          </a:p>
          <a:p>
            <a:pPr lvl="0">
              <a:spcBef>
                <a:spcPts val="0"/>
              </a:spcBef>
              <a:buNone/>
            </a:pPr>
            <a:r>
              <a:rPr lang="en-US" baseline="0" dirty="0"/>
              <a:t>Layout here means the shape of the authentication scheme and the arrangement of the buttons. Authentications methods are PIN passwords and Pattern passwords.</a:t>
            </a:r>
          </a:p>
          <a:p>
            <a:pPr lvl="0">
              <a:spcBef>
                <a:spcPts val="0"/>
              </a:spcBef>
              <a:buNone/>
            </a:pPr>
            <a:endParaRPr lang="en-US" baseline="0" dirty="0"/>
          </a:p>
          <a:p>
            <a:pPr lvl="0">
              <a:spcBef>
                <a:spcPts val="0"/>
              </a:spcBef>
              <a:buNone/>
            </a:pPr>
            <a:r>
              <a:rPr lang="en-US" baseline="0" dirty="0"/>
              <a:t>Please be aware that it is not the shape of the smartwatches but the authentication methods. </a:t>
            </a:r>
          </a:p>
          <a:p>
            <a:pPr lvl="0">
              <a:spcBef>
                <a:spcPts val="0"/>
              </a:spcBef>
              <a:buNone/>
            </a:pPr>
            <a:endParaRPr lang="en-US" baseline="0" dirty="0"/>
          </a:p>
          <a:p>
            <a:pPr lvl="0">
              <a:spcBef>
                <a:spcPts val="0"/>
              </a:spcBef>
              <a:buNone/>
            </a:pPr>
            <a:r>
              <a:rPr lang="en-US" baseline="0" dirty="0"/>
              <a:t>Because the design of the layout and authentication methods  are tied closely, we introduce them together.</a:t>
            </a:r>
          </a:p>
          <a:p>
            <a:pPr lvl="0">
              <a:spcBef>
                <a:spcPts val="0"/>
              </a:spcBef>
              <a:buNone/>
            </a:pPr>
            <a:endParaRPr lang="en-US" baseline="0" dirty="0"/>
          </a:p>
          <a:p>
            <a:pPr lvl="0">
              <a:spcBef>
                <a:spcPts val="0"/>
              </a:spcBef>
              <a:buNone/>
            </a:pPr>
            <a:r>
              <a:rPr lang="en-US" baseline="0" dirty="0"/>
              <a:t>So the highlighted design is called circular PIN. We use the dotted circle to make the understanding easier…otherwise it is hard to see why it is called circular. You may notice immediately that it only has 6 buttons instead of 10. We did this modification to keep the size the buttons same and the similar design has been mentioned in multiple papers.</a:t>
            </a:r>
          </a:p>
        </p:txBody>
      </p:sp>
    </p:spTree>
    <p:extLst>
      <p:ext uri="{BB962C8B-B14F-4D97-AF65-F5344CB8AC3E}">
        <p14:creationId xmlns:p14="http://schemas.microsoft.com/office/powerpoint/2010/main" val="3374135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a:t>So we</a:t>
            </a:r>
            <a:r>
              <a:rPr lang="en-US" baseline="0" dirty="0"/>
              <a:t> designed a 3 level experiments, it turns out to be 2*2*2 = 8 different experiments </a:t>
            </a:r>
          </a:p>
          <a:p>
            <a:pPr lvl="0">
              <a:spcBef>
                <a:spcPts val="0"/>
              </a:spcBef>
              <a:buNone/>
            </a:pPr>
            <a:endParaRPr lang="en-US" baseline="0" dirty="0"/>
          </a:p>
          <a:p>
            <a:pPr lvl="0">
              <a:spcBef>
                <a:spcPts val="0"/>
              </a:spcBef>
              <a:buNone/>
            </a:pPr>
            <a:r>
              <a:rPr lang="en-US" baseline="0" dirty="0"/>
              <a:t>The first factor is size, we picked two popular smartwatch face size, they are 38mm and 42mm. </a:t>
            </a:r>
          </a:p>
          <a:p>
            <a:pPr lvl="0">
              <a:spcBef>
                <a:spcPts val="0"/>
              </a:spcBef>
              <a:buNone/>
            </a:pPr>
            <a:endParaRPr lang="en-US" baseline="0" dirty="0"/>
          </a:p>
          <a:p>
            <a:pPr lvl="0">
              <a:spcBef>
                <a:spcPts val="0"/>
              </a:spcBef>
              <a:buNone/>
            </a:pPr>
            <a:r>
              <a:rPr lang="en-US" baseline="0" dirty="0"/>
              <a:t>Although they look close in the first place, but the area difference is 18% which is not negligible.</a:t>
            </a:r>
          </a:p>
          <a:p>
            <a:pPr lvl="0">
              <a:spcBef>
                <a:spcPts val="0"/>
              </a:spcBef>
              <a:buNone/>
            </a:pPr>
            <a:endParaRPr lang="en-US" baseline="0" dirty="0"/>
          </a:p>
        </p:txBody>
      </p:sp>
    </p:spTree>
    <p:extLst>
      <p:ext uri="{BB962C8B-B14F-4D97-AF65-F5344CB8AC3E}">
        <p14:creationId xmlns:p14="http://schemas.microsoft.com/office/powerpoint/2010/main" val="2863587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a:t>The</a:t>
            </a:r>
            <a:r>
              <a:rPr lang="en-US" baseline="0" dirty="0"/>
              <a:t> second and third independent variables we picked are layouts and authentication method</a:t>
            </a:r>
            <a:r>
              <a:rPr lang="en-US" altLang="zh-CN" baseline="0" dirty="0"/>
              <a:t>s</a:t>
            </a:r>
            <a:r>
              <a:rPr lang="en-US" baseline="0" dirty="0"/>
              <a:t>.</a:t>
            </a:r>
          </a:p>
          <a:p>
            <a:pPr lvl="0">
              <a:spcBef>
                <a:spcPts val="0"/>
              </a:spcBef>
              <a:buNone/>
            </a:pPr>
            <a:endParaRPr lang="en-US" baseline="0" dirty="0"/>
          </a:p>
          <a:p>
            <a:pPr lvl="0">
              <a:spcBef>
                <a:spcPts val="0"/>
              </a:spcBef>
              <a:buNone/>
            </a:pPr>
            <a:r>
              <a:rPr lang="en-US" baseline="0" dirty="0"/>
              <a:t>Layout here means the shape of the authentication scheme and the arrangement of the buttons. Authentications methods are PIN passwords and Pattern passwords.</a:t>
            </a:r>
          </a:p>
          <a:p>
            <a:pPr lvl="0">
              <a:spcBef>
                <a:spcPts val="0"/>
              </a:spcBef>
              <a:buNone/>
            </a:pPr>
            <a:endParaRPr lang="en-US" baseline="0" dirty="0"/>
          </a:p>
          <a:p>
            <a:pPr lvl="0">
              <a:spcBef>
                <a:spcPts val="0"/>
              </a:spcBef>
              <a:buNone/>
            </a:pPr>
            <a:r>
              <a:rPr lang="en-US" baseline="0" dirty="0"/>
              <a:t>Please be aware that it is not the shape of the smartwatches but the authentication methods. </a:t>
            </a:r>
          </a:p>
          <a:p>
            <a:pPr lvl="0">
              <a:spcBef>
                <a:spcPts val="0"/>
              </a:spcBef>
              <a:buNone/>
            </a:pPr>
            <a:endParaRPr lang="en-US" baseline="0" dirty="0"/>
          </a:p>
          <a:p>
            <a:pPr lvl="0">
              <a:spcBef>
                <a:spcPts val="0"/>
              </a:spcBef>
              <a:buNone/>
            </a:pPr>
            <a:r>
              <a:rPr lang="en-US" baseline="0" dirty="0"/>
              <a:t>Because the design of the layout and authentication methods  are tied closely, we introduce them together.</a:t>
            </a:r>
          </a:p>
          <a:p>
            <a:pPr lvl="0">
              <a:spcBef>
                <a:spcPts val="0"/>
              </a:spcBef>
              <a:buNone/>
            </a:pPr>
            <a:endParaRPr lang="en-US" baseline="0" dirty="0"/>
          </a:p>
          <a:p>
            <a:pPr lvl="0">
              <a:spcBef>
                <a:spcPts val="0"/>
              </a:spcBef>
              <a:buNone/>
            </a:pPr>
            <a:r>
              <a:rPr lang="en-US" baseline="0" dirty="0"/>
              <a:t>So the highlighted design is called circular PIN. We use the dotted circle to make the understanding easier…otherwise it is hard to see why it is called circular. You may notice immediately that it only has 6 buttons instead of 10. We did this modification to keep the size the buttons same and the similar design has been mentioned in multiple papers.</a:t>
            </a:r>
          </a:p>
        </p:txBody>
      </p:sp>
    </p:spTree>
    <p:extLst>
      <p:ext uri="{BB962C8B-B14F-4D97-AF65-F5344CB8AC3E}">
        <p14:creationId xmlns:p14="http://schemas.microsoft.com/office/powerpoint/2010/main" val="37651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baseline="0" dirty="0"/>
              <a:t>Because the design of the layout and authentication methods  are tied closely, we introduce them together.</a:t>
            </a:r>
          </a:p>
          <a:p>
            <a:pPr lvl="0">
              <a:spcBef>
                <a:spcPts val="0"/>
              </a:spcBef>
              <a:buNone/>
            </a:pPr>
            <a:endParaRPr lang="en-US" baseline="0" dirty="0"/>
          </a:p>
          <a:p>
            <a:pPr lvl="0">
              <a:spcBef>
                <a:spcPts val="0"/>
              </a:spcBef>
              <a:buNone/>
            </a:pPr>
            <a:r>
              <a:rPr lang="en-US" baseline="0" dirty="0"/>
              <a:t>So the highlighted design is called circular PIN. We use the dotted circle to make the understanding easier…otherwise it is hard to see why it is called circular. You may notice immediately that it only has 6 buttons instead of 10. We did this modification to keep the size the buttons same and the similar design has been mentioned in multiple papers.</a:t>
            </a:r>
          </a:p>
          <a:p>
            <a:pPr lvl="0">
              <a:spcBef>
                <a:spcPts val="0"/>
              </a:spcBef>
              <a:buNone/>
            </a:pPr>
            <a:endParaRPr lang="en-US" baseline="0" dirty="0"/>
          </a:p>
          <a:p>
            <a:pPr lvl="0">
              <a:spcBef>
                <a:spcPts val="0"/>
              </a:spcBef>
              <a:buNone/>
            </a:pPr>
            <a:r>
              <a:rPr lang="en-US" baseline="0" dirty="0"/>
              <a:t>We control all buttons to be the same size in all designs and all buttons are horizontally and vertically evenly distributed.</a:t>
            </a:r>
          </a:p>
        </p:txBody>
      </p:sp>
    </p:spTree>
    <p:extLst>
      <p:ext uri="{BB962C8B-B14F-4D97-AF65-F5344CB8AC3E}">
        <p14:creationId xmlns:p14="http://schemas.microsoft.com/office/powerpoint/2010/main" val="362530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 name="Shape 9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dirty="0"/>
              <a:t>Similarly,</a:t>
            </a:r>
            <a:r>
              <a:rPr lang="en-US" baseline="0" dirty="0"/>
              <a:t> the second authentication scheme we are introducing is called square pin.</a:t>
            </a:r>
          </a:p>
          <a:p>
            <a:pPr lvl="0">
              <a:spcBef>
                <a:spcPts val="0"/>
              </a:spcBef>
              <a:buNone/>
            </a:pPr>
            <a:endParaRPr lang="en-US" baseline="0" dirty="0"/>
          </a:p>
          <a:p>
            <a:pPr lvl="0">
              <a:spcBef>
                <a:spcPts val="0"/>
              </a:spcBef>
              <a:buNone/>
            </a:pPr>
            <a:r>
              <a:rPr lang="en-US" baseline="0" dirty="0"/>
              <a:t>This is possibly the default authentication scheme on most of the smart devices.</a:t>
            </a:r>
            <a:endParaRPr dirty="0"/>
          </a:p>
        </p:txBody>
      </p:sp>
    </p:spTree>
    <p:extLst>
      <p:ext uri="{BB962C8B-B14F-4D97-AF65-F5344CB8AC3E}">
        <p14:creationId xmlns:p14="http://schemas.microsoft.com/office/powerpoint/2010/main" val="3201106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w="76200" cap="flat" cmpd="sng">
            <a:solidFill>
              <a:schemeClr val="lt2"/>
            </a:solidFill>
            <a:prstDash val="solid"/>
            <a:round/>
            <a:headEnd type="none" w="med" len="med"/>
            <a:tailEnd type="none" w="med" len="med"/>
          </a:ln>
        </p:spPr>
      </p:cxnSp>
      <p:cxnSp>
        <p:nvCxnSpPr>
          <p:cNvPr id="11" name="Shape 11"/>
          <p:cNvCxnSpPr/>
          <p:nvPr/>
        </p:nvCxnSpPr>
        <p:spPr>
          <a:xfrm>
            <a:off x="1575034" y="3158251"/>
            <a:ext cx="562200" cy="0"/>
          </a:xfrm>
          <a:prstGeom prst="straightConnector1">
            <a:avLst/>
          </a:prstGeom>
          <a:noFill/>
          <a:ln w="76200" cap="flat" cmpd="sng">
            <a:solidFill>
              <a:schemeClr val="lt2"/>
            </a:solidFill>
            <a:prstDash val="solid"/>
            <a:round/>
            <a:headEnd type="none" w="med" len="med"/>
            <a:tailEnd type="none" w="med" len="med"/>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4" name="Shape 14"/>
            <p:cNvCxnSpPr/>
            <p:nvPr/>
          </p:nvCxnSpPr>
          <p:spPr>
            <a:xfrm rot="10800000">
              <a:off x="1346428"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15" name="Shape 15"/>
          <p:cNvGrpSpPr/>
          <p:nvPr/>
        </p:nvGrpSpPr>
        <p:grpSpPr>
          <a:xfrm>
            <a:off x="1004151"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7" name="Shape 17"/>
            <p:cNvCxnSpPr/>
            <p:nvPr/>
          </p:nvCxnSpPr>
          <p:spPr>
            <a:xfrm>
              <a:off x="1346435" y="3969087"/>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18" name="Shape 18"/>
          <p:cNvSpPr txBox="1">
            <a:spLocks noGrp="1"/>
          </p:cNvSpPr>
          <p:nvPr>
            <p:ph type="ctrTitle"/>
          </p:nvPr>
        </p:nvSpPr>
        <p:spPr>
          <a:xfrm>
            <a:off x="1004150" y="1751764"/>
            <a:ext cx="7136700" cy="1022400"/>
          </a:xfrm>
          <a:prstGeom prst="rect">
            <a:avLst/>
          </a:prstGeom>
        </p:spPr>
        <p:txBody>
          <a:bodyPr wrap="square" lIns="91425" tIns="91425" rIns="91425" bIns="91425"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9" name="Shape 19"/>
          <p:cNvSpPr txBox="1">
            <a:spLocks noGrp="1"/>
          </p:cNvSpPr>
          <p:nvPr>
            <p:ph type="subTitle" idx="1"/>
          </p:nvPr>
        </p:nvSpPr>
        <p:spPr>
          <a:xfrm>
            <a:off x="2137225" y="2850039"/>
            <a:ext cx="48705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57" name="Shape 57"/>
          <p:cNvSpPr txBox="1">
            <a:spLocks noGrp="1"/>
          </p:cNvSpPr>
          <p:nvPr>
            <p:ph type="title"/>
          </p:nvPr>
        </p:nvSpPr>
        <p:spPr>
          <a:xfrm>
            <a:off x="311700" y="1304850"/>
            <a:ext cx="8520600" cy="1538400"/>
          </a:xfrm>
          <a:prstGeom prst="rect">
            <a:avLst/>
          </a:prstGeom>
        </p:spPr>
        <p:txBody>
          <a:bodyPr wrap="square" lIns="91425" tIns="91425" rIns="91425" bIns="91425" anchor="ctr" anchorCtr="0"/>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a:endParaRPr/>
          </a:p>
        </p:txBody>
      </p:sp>
      <p:sp>
        <p:nvSpPr>
          <p:cNvPr id="58" name="Shape 58"/>
          <p:cNvSpPr txBox="1">
            <a:spLocks noGrp="1"/>
          </p:cNvSpPr>
          <p:nvPr>
            <p:ph type="body" idx="1"/>
          </p:nvPr>
        </p:nvSpPr>
        <p:spPr>
          <a:xfrm>
            <a:off x="311700" y="2995650"/>
            <a:ext cx="8520600" cy="10716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9" name="Shape 5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23" name="Shape 23"/>
          <p:cNvSpPr txBox="1">
            <a:spLocks noGrp="1"/>
          </p:cNvSpPr>
          <p:nvPr>
            <p:ph type="title"/>
          </p:nvPr>
        </p:nvSpPr>
        <p:spPr>
          <a:xfrm>
            <a:off x="311700" y="814800"/>
            <a:ext cx="8571300" cy="942000"/>
          </a:xfrm>
          <a:prstGeom prst="rect">
            <a:avLst/>
          </a:prstGeom>
        </p:spPr>
        <p:txBody>
          <a:bodyPr wrap="square" lIns="91425" tIns="91425" rIns="91425" bIns="91425" anchor="ctr"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solidFill>
                  <a:schemeClr val="lt1"/>
                </a:solidFill>
              </a:rPr>
              <a:t>‹#›</a:t>
            </a:fld>
            <a:endParaRPr lang="en-GB">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311700" y="445025"/>
            <a:ext cx="8520600" cy="707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11700" y="1266325"/>
            <a:ext cx="8520600" cy="330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445025"/>
            <a:ext cx="8520600" cy="707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311700" y="1266175"/>
            <a:ext cx="3999900" cy="33027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body" idx="2"/>
          </p:nvPr>
        </p:nvSpPr>
        <p:spPr>
          <a:xfrm>
            <a:off x="4832400" y="1266175"/>
            <a:ext cx="3999900" cy="33027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445025"/>
            <a:ext cx="8520600" cy="707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526350"/>
            <a:ext cx="5613600" cy="4090800"/>
          </a:xfrm>
          <a:prstGeom prst="rect">
            <a:avLst/>
          </a:prstGeom>
        </p:spPr>
        <p:txBody>
          <a:bodyPr wrap="square" lIns="91425" tIns="91425" rIns="91425" bIns="91425" anchor="ctr" anchorCtr="0"/>
          <a:lstStyle>
            <a:lvl1pPr lvl="0">
              <a:spcBef>
                <a:spcPts val="0"/>
              </a:spcBef>
              <a:buClr>
                <a:schemeClr val="dk2"/>
              </a:buClr>
              <a:buSzPct val="100000"/>
              <a:defRPr sz="5400" b="0">
                <a:solidFill>
                  <a:schemeClr val="dk2"/>
                </a:solidFill>
              </a:defRPr>
            </a:lvl1pPr>
            <a:lvl2pPr lvl="1">
              <a:spcBef>
                <a:spcPts val="0"/>
              </a:spcBef>
              <a:buClr>
                <a:schemeClr val="dk2"/>
              </a:buClr>
              <a:buSzPct val="100000"/>
              <a:defRPr sz="5400" b="0">
                <a:solidFill>
                  <a:schemeClr val="dk2"/>
                </a:solidFill>
              </a:defRPr>
            </a:lvl2pPr>
            <a:lvl3pPr lvl="2">
              <a:spcBef>
                <a:spcPts val="0"/>
              </a:spcBef>
              <a:buClr>
                <a:schemeClr val="dk2"/>
              </a:buClr>
              <a:buSzPct val="100000"/>
              <a:defRPr sz="5400" b="0">
                <a:solidFill>
                  <a:schemeClr val="dk2"/>
                </a:solidFill>
              </a:defRPr>
            </a:lvl3pPr>
            <a:lvl4pPr lvl="3">
              <a:spcBef>
                <a:spcPts val="0"/>
              </a:spcBef>
              <a:buClr>
                <a:schemeClr val="dk2"/>
              </a:buClr>
              <a:buSzPct val="100000"/>
              <a:defRPr sz="5400" b="0">
                <a:solidFill>
                  <a:schemeClr val="dk2"/>
                </a:solidFill>
              </a:defRPr>
            </a:lvl4pPr>
            <a:lvl5pPr lvl="4">
              <a:spcBef>
                <a:spcPts val="0"/>
              </a:spcBef>
              <a:buClr>
                <a:schemeClr val="dk2"/>
              </a:buClr>
              <a:buSzPct val="100000"/>
              <a:defRPr sz="5400" b="0">
                <a:solidFill>
                  <a:schemeClr val="dk2"/>
                </a:solidFill>
              </a:defRPr>
            </a:lvl5pPr>
            <a:lvl6pPr lvl="5">
              <a:spcBef>
                <a:spcPts val="0"/>
              </a:spcBef>
              <a:buClr>
                <a:schemeClr val="dk2"/>
              </a:buClr>
              <a:buSzPct val="100000"/>
              <a:defRPr sz="5400" b="0">
                <a:solidFill>
                  <a:schemeClr val="dk2"/>
                </a:solidFill>
              </a:defRPr>
            </a:lvl6pPr>
            <a:lvl7pPr lvl="6">
              <a:spcBef>
                <a:spcPts val="0"/>
              </a:spcBef>
              <a:buClr>
                <a:schemeClr val="dk2"/>
              </a:buClr>
              <a:buSzPct val="100000"/>
              <a:defRPr sz="5400" b="0">
                <a:solidFill>
                  <a:schemeClr val="dk2"/>
                </a:solidFill>
              </a:defRPr>
            </a:lvl7pPr>
            <a:lvl8pPr lvl="7">
              <a:spcBef>
                <a:spcPts val="0"/>
              </a:spcBef>
              <a:buClr>
                <a:schemeClr val="dk2"/>
              </a:buClr>
              <a:buSzPct val="100000"/>
              <a:defRPr sz="5400" b="0">
                <a:solidFill>
                  <a:schemeClr val="dk2"/>
                </a:solidFill>
              </a:defRPr>
            </a:lvl8pPr>
            <a:lvl9pPr lvl="8">
              <a:spcBef>
                <a:spcPts val="0"/>
              </a:spcBef>
              <a:buClr>
                <a:schemeClr val="dk2"/>
              </a:buClr>
              <a:buSzPct val="100000"/>
              <a:defRPr sz="5400" b="0">
                <a:solidFill>
                  <a:schemeClr val="dk2"/>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cxnSp>
        <p:nvCxnSpPr>
          <p:cNvPr id="47" name="Shape 47"/>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8" name="Shape 48"/>
          <p:cNvSpPr txBox="1">
            <a:spLocks noGrp="1"/>
          </p:cNvSpPr>
          <p:nvPr>
            <p:ph type="title"/>
          </p:nvPr>
        </p:nvSpPr>
        <p:spPr>
          <a:xfrm>
            <a:off x="265500" y="1039675"/>
            <a:ext cx="4045200" cy="16758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9" name="Shape 49"/>
          <p:cNvSpPr txBox="1">
            <a:spLocks noGrp="1"/>
          </p:cNvSpPr>
          <p:nvPr>
            <p:ph type="subTitle" idx="1"/>
          </p:nvPr>
        </p:nvSpPr>
        <p:spPr>
          <a:xfrm>
            <a:off x="265500" y="27268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solidFill>
                  <a:schemeClr val="lt1"/>
                </a:solidFill>
              </a:rPr>
              <a:t>‹#›</a:t>
            </a:fld>
            <a:endParaRPr lang="en-GB">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4230725"/>
            <a:ext cx="5998800" cy="598800"/>
          </a:xfrm>
          <a:prstGeom prst="rect">
            <a:avLst/>
          </a:prstGeom>
        </p:spPr>
        <p:txBody>
          <a:bodyPr wrap="square" lIns="91425" tIns="91425" rIns="91425" bIns="91425" anchor="ctr" anchorCtr="0"/>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a:endParaRPr/>
          </a:p>
        </p:txBody>
      </p:sp>
      <p:sp>
        <p:nvSpPr>
          <p:cNvPr id="54" name="Shape 5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707400"/>
          </a:xfrm>
          <a:prstGeom prst="rect">
            <a:avLst/>
          </a:prstGeom>
          <a:noFill/>
          <a:ln>
            <a:noFill/>
          </a:ln>
        </p:spPr>
        <p:txBody>
          <a:bodyPr wrap="square" lIns="91425" tIns="91425" rIns="91425" bIns="91425" anchor="t" anchorCtr="0"/>
          <a:lstStyle>
            <a:lvl1pPr lv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266325"/>
            <a:ext cx="8520600" cy="33027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Font typeface="Open Sans"/>
              <a:buChar char="●"/>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buChar char="■"/>
              <a:defRPr>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GB" sz="1000">
                <a:solidFill>
                  <a:schemeClr val="dk2"/>
                </a:solidFill>
                <a:latin typeface="Open Sans"/>
                <a:ea typeface="Open Sans"/>
                <a:cs typeface="Open Sans"/>
                <a:sym typeface="Open Sans"/>
              </a:rPr>
              <a:t>‹#›</a:t>
            </a:fld>
            <a:endParaRPr lang="en-GB" sz="1000">
              <a:solidFill>
                <a:schemeClr val="dk2"/>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comments" Target="../comments/comment7.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omments" Target="../comments/comment8.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comments" Target="../comments/comment9.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comments" Target="../comments/commen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comments" Target="../comments/commen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comments" Target="../comments/commen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comments" Target="../comments/comment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tif"/><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comments" Target="../comments/commen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comments" Target="../comments/commen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comments" Target="../comments/comment16.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7.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8.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comments" Target="../comments/commen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comments" Target="../comments/commen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comments" Target="../comments/comment2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omments" Target="../comments/comment22.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comments" Target="../comments/comment23.xm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24.xm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comments" Target="../comments/comment25.xml"/><Relationship Id="rId3" Type="http://schemas.openxmlformats.org/officeDocument/2006/relationships/image" Target="../media/image14.png"/><Relationship Id="rId7"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omments" Target="../comments/comment2.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omments" Target="../comments/comment4.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omments" Target="../comments/comment5.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comments" Target="../comments/comment6.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1004125" y="1278496"/>
            <a:ext cx="7136700" cy="1022400"/>
          </a:xfrm>
          <a:prstGeom prst="rect">
            <a:avLst/>
          </a:prstGeom>
        </p:spPr>
        <p:txBody>
          <a:bodyPr wrap="square" lIns="91425" tIns="91425" rIns="91425" bIns="91425" anchor="b" anchorCtr="0">
            <a:noAutofit/>
          </a:bodyPr>
          <a:lstStyle/>
          <a:p>
            <a:pPr lvl="0">
              <a:spcBef>
                <a:spcPts val="0"/>
              </a:spcBef>
              <a:buNone/>
            </a:pPr>
            <a:r>
              <a:rPr lang="en-GB" sz="2400" dirty="0">
                <a:solidFill>
                  <a:srgbClr val="000000"/>
                </a:solidFill>
                <a:latin typeface="+mj-lt"/>
              </a:rPr>
              <a:t>An Empirical Study of Touch-based Authentication Methods on Smartwatches</a:t>
            </a:r>
          </a:p>
        </p:txBody>
      </p:sp>
      <p:sp>
        <p:nvSpPr>
          <p:cNvPr id="67" name="Shape 67"/>
          <p:cNvSpPr txBox="1">
            <a:spLocks noGrp="1"/>
          </p:cNvSpPr>
          <p:nvPr>
            <p:ph type="subTitle" idx="1"/>
          </p:nvPr>
        </p:nvSpPr>
        <p:spPr>
          <a:xfrm>
            <a:off x="2188356" y="2308583"/>
            <a:ext cx="4870500" cy="1409942"/>
          </a:xfrm>
          <a:prstGeom prst="rect">
            <a:avLst/>
          </a:prstGeom>
        </p:spPr>
        <p:txBody>
          <a:bodyPr wrap="square" lIns="91425" tIns="91425" rIns="91425" bIns="91425" anchor="t" anchorCtr="0">
            <a:noAutofit/>
          </a:bodyPr>
          <a:lstStyle/>
          <a:p>
            <a:pPr marL="0" lvl="0" indent="0" algn="l" rtl="0">
              <a:lnSpc>
                <a:spcPct val="115000"/>
              </a:lnSpc>
              <a:spcBef>
                <a:spcPts val="0"/>
              </a:spcBef>
              <a:buNone/>
            </a:pPr>
            <a:r>
              <a:rPr lang="en-GB" sz="1200" dirty="0">
                <a:solidFill>
                  <a:srgbClr val="000000"/>
                </a:solidFill>
                <a:latin typeface="+mn-lt"/>
                <a:ea typeface="PT Sans Narrow"/>
                <a:cs typeface="PT Sans Narrow"/>
                <a:sym typeface="PT Sans Narrow"/>
              </a:rPr>
              <a:t>Yue Zhao</a:t>
            </a:r>
            <a:r>
              <a:rPr lang="en-GB" sz="1200" baseline="30000" dirty="0">
                <a:solidFill>
                  <a:srgbClr val="000000"/>
                </a:solidFill>
                <a:latin typeface="+mn-lt"/>
                <a:ea typeface="PT Sans Narrow"/>
                <a:cs typeface="PT Sans Narrow"/>
                <a:sym typeface="PT Sans Narrow"/>
              </a:rPr>
              <a:t>*</a:t>
            </a:r>
            <a:r>
              <a:rPr lang="en-GB" sz="1200" dirty="0">
                <a:solidFill>
                  <a:srgbClr val="000000"/>
                </a:solidFill>
                <a:latin typeface="+mn-lt"/>
                <a:ea typeface="PT Sans Narrow"/>
                <a:cs typeface="PT Sans Narrow"/>
                <a:sym typeface="PT Sans Narrow"/>
              </a:rPr>
              <a:t>, </a:t>
            </a:r>
            <a:r>
              <a:rPr lang="en-GB" sz="1200" dirty="0" err="1">
                <a:solidFill>
                  <a:srgbClr val="000000"/>
                </a:solidFill>
                <a:latin typeface="+mn-lt"/>
                <a:ea typeface="PT Sans Narrow"/>
                <a:cs typeface="PT Sans Narrow"/>
                <a:sym typeface="PT Sans Narrow"/>
              </a:rPr>
              <a:t>Zhongtian</a:t>
            </a:r>
            <a:r>
              <a:rPr lang="en-GB" sz="1200" dirty="0">
                <a:solidFill>
                  <a:srgbClr val="000000"/>
                </a:solidFill>
                <a:latin typeface="+mn-lt"/>
                <a:ea typeface="PT Sans Narrow"/>
                <a:cs typeface="PT Sans Narrow"/>
                <a:sym typeface="PT Sans Narrow"/>
              </a:rPr>
              <a:t> </a:t>
            </a:r>
            <a:r>
              <a:rPr lang="en-GB" sz="1200" dirty="0" err="1">
                <a:solidFill>
                  <a:srgbClr val="000000"/>
                </a:solidFill>
                <a:latin typeface="+mn-lt"/>
                <a:ea typeface="PT Sans Narrow"/>
                <a:cs typeface="PT Sans Narrow"/>
                <a:sym typeface="PT Sans Narrow"/>
              </a:rPr>
              <a:t>Qiu</a:t>
            </a:r>
            <a:r>
              <a:rPr lang="en-GB" sz="1200" baseline="30000" dirty="0">
                <a:solidFill>
                  <a:srgbClr val="000000"/>
                </a:solidFill>
                <a:latin typeface="+mn-lt"/>
                <a:ea typeface="PT Sans Narrow"/>
                <a:cs typeface="PT Sans Narrow"/>
                <a:sym typeface="PT Sans Narrow"/>
              </a:rPr>
              <a:t>*</a:t>
            </a:r>
            <a:r>
              <a:rPr lang="en-GB" sz="1200" dirty="0">
                <a:solidFill>
                  <a:srgbClr val="000000"/>
                </a:solidFill>
                <a:latin typeface="+mn-lt"/>
                <a:ea typeface="PT Sans Narrow"/>
                <a:cs typeface="PT Sans Narrow"/>
                <a:sym typeface="PT Sans Narrow"/>
              </a:rPr>
              <a:t>, </a:t>
            </a:r>
            <a:r>
              <a:rPr lang="en-GB" sz="1200" dirty="0" err="1">
                <a:solidFill>
                  <a:srgbClr val="000000"/>
                </a:solidFill>
                <a:latin typeface="+mn-lt"/>
                <a:ea typeface="PT Sans Narrow"/>
                <a:cs typeface="PT Sans Narrow"/>
                <a:sym typeface="PT Sans Narrow"/>
              </a:rPr>
              <a:t>Yiqing</a:t>
            </a:r>
            <a:r>
              <a:rPr lang="en-GB" sz="1200" dirty="0">
                <a:solidFill>
                  <a:srgbClr val="000000"/>
                </a:solidFill>
                <a:latin typeface="+mn-lt"/>
                <a:ea typeface="PT Sans Narrow"/>
                <a:cs typeface="PT Sans Narrow"/>
                <a:sym typeface="PT Sans Narrow"/>
              </a:rPr>
              <a:t> Yang</a:t>
            </a:r>
            <a:r>
              <a:rPr lang="en-GB" sz="1200" baseline="30000" dirty="0">
                <a:solidFill>
                  <a:srgbClr val="000000"/>
                </a:solidFill>
                <a:latin typeface="+mn-lt"/>
                <a:ea typeface="PT Sans Narrow"/>
                <a:cs typeface="PT Sans Narrow"/>
                <a:sym typeface="PT Sans Narrow"/>
              </a:rPr>
              <a:t>*</a:t>
            </a:r>
            <a:r>
              <a:rPr lang="en-GB" sz="1200" dirty="0">
                <a:solidFill>
                  <a:srgbClr val="000000"/>
                </a:solidFill>
                <a:latin typeface="+mn-lt"/>
                <a:ea typeface="PT Sans Narrow"/>
                <a:cs typeface="PT Sans Narrow"/>
                <a:sym typeface="PT Sans Narrow"/>
              </a:rPr>
              <a:t>, </a:t>
            </a:r>
            <a:r>
              <a:rPr lang="en-GB" sz="1200" dirty="0" err="1">
                <a:solidFill>
                  <a:srgbClr val="000000"/>
                </a:solidFill>
                <a:latin typeface="+mn-lt"/>
                <a:ea typeface="PT Sans Narrow"/>
                <a:cs typeface="PT Sans Narrow"/>
                <a:sym typeface="PT Sans Narrow"/>
              </a:rPr>
              <a:t>Weiwei</a:t>
            </a:r>
            <a:r>
              <a:rPr lang="en-GB" sz="1200" dirty="0">
                <a:solidFill>
                  <a:srgbClr val="000000"/>
                </a:solidFill>
                <a:latin typeface="+mn-lt"/>
                <a:ea typeface="PT Sans Narrow"/>
                <a:cs typeface="PT Sans Narrow"/>
                <a:sym typeface="PT Sans Narrow"/>
              </a:rPr>
              <a:t> Li</a:t>
            </a:r>
            <a:r>
              <a:rPr lang="en-GB" sz="1200" baseline="30000" dirty="0">
                <a:solidFill>
                  <a:srgbClr val="000000"/>
                </a:solidFill>
                <a:latin typeface="+mn-lt"/>
                <a:ea typeface="PT Sans Narrow"/>
                <a:cs typeface="PT Sans Narrow"/>
                <a:sym typeface="PT Sans Narrow"/>
              </a:rPr>
              <a:t>*</a:t>
            </a:r>
            <a:r>
              <a:rPr lang="en-GB" sz="1200" dirty="0">
                <a:solidFill>
                  <a:srgbClr val="000000"/>
                </a:solidFill>
                <a:latin typeface="+mn-lt"/>
                <a:ea typeface="PT Sans Narrow"/>
                <a:cs typeface="PT Sans Narrow"/>
                <a:sym typeface="PT Sans Narrow"/>
              </a:rPr>
              <a:t>, </a:t>
            </a:r>
            <a:r>
              <a:rPr lang="en-GB" sz="1200" dirty="0" err="1">
                <a:solidFill>
                  <a:srgbClr val="000000"/>
                </a:solidFill>
                <a:latin typeface="+mn-lt"/>
                <a:ea typeface="PT Sans Narrow"/>
                <a:cs typeface="PT Sans Narrow"/>
                <a:sym typeface="PT Sans Narrow"/>
              </a:rPr>
              <a:t>Mingming</a:t>
            </a:r>
            <a:r>
              <a:rPr lang="en-GB" sz="1200" dirty="0">
                <a:solidFill>
                  <a:srgbClr val="000000"/>
                </a:solidFill>
                <a:latin typeface="+mn-lt"/>
                <a:ea typeface="PT Sans Narrow"/>
                <a:cs typeface="PT Sans Narrow"/>
                <a:sym typeface="PT Sans Narrow"/>
              </a:rPr>
              <a:t> Fan</a:t>
            </a:r>
          </a:p>
          <a:p>
            <a:pPr marL="0" lvl="0" indent="0" rtl="0">
              <a:lnSpc>
                <a:spcPct val="115000"/>
              </a:lnSpc>
              <a:spcBef>
                <a:spcPts val="0"/>
              </a:spcBef>
              <a:buNone/>
            </a:pPr>
            <a:r>
              <a:rPr lang="en-GB" sz="1200" dirty="0">
                <a:solidFill>
                  <a:srgbClr val="000000"/>
                </a:solidFill>
                <a:latin typeface="+mn-lt"/>
                <a:ea typeface="PT Sans Narrow"/>
                <a:cs typeface="PT Sans Narrow"/>
                <a:sym typeface="PT Sans Narrow"/>
              </a:rPr>
              <a:t>Department of Computer Science</a:t>
            </a:r>
          </a:p>
          <a:p>
            <a:pPr marL="0" lvl="0" indent="0" rtl="0">
              <a:lnSpc>
                <a:spcPct val="115000"/>
              </a:lnSpc>
              <a:spcBef>
                <a:spcPts val="0"/>
              </a:spcBef>
              <a:buNone/>
            </a:pPr>
            <a:r>
              <a:rPr lang="en-GB" sz="1200" dirty="0">
                <a:solidFill>
                  <a:srgbClr val="000000"/>
                </a:solidFill>
                <a:latin typeface="+mn-lt"/>
                <a:ea typeface="PT Sans Narrow"/>
                <a:cs typeface="PT Sans Narrow"/>
                <a:sym typeface="PT Sans Narrow"/>
              </a:rPr>
              <a:t>University of Toronto</a:t>
            </a:r>
          </a:p>
          <a:p>
            <a:pPr marL="0" lvl="0" indent="0" algn="l" rtl="0">
              <a:lnSpc>
                <a:spcPct val="115000"/>
              </a:lnSpc>
              <a:spcBef>
                <a:spcPts val="0"/>
              </a:spcBef>
              <a:buNone/>
            </a:pPr>
            <a:endParaRPr sz="1200" dirty="0">
              <a:solidFill>
                <a:srgbClr val="000000"/>
              </a:solidFill>
              <a:latin typeface="+mn-lt"/>
              <a:ea typeface="PT Sans Narrow"/>
              <a:cs typeface="PT Sans Narrow"/>
              <a:sym typeface="PT Sans Narrow"/>
            </a:endParaRPr>
          </a:p>
          <a:p>
            <a:pPr lvl="0">
              <a:spcBef>
                <a:spcPts val="0"/>
              </a:spcBef>
              <a:buNone/>
            </a:pPr>
            <a:endParaRPr sz="1200" dirty="0">
              <a:solidFill>
                <a:srgbClr val="000000"/>
              </a:solidFill>
              <a:latin typeface="+mn-lt"/>
            </a:endParaRPr>
          </a:p>
        </p:txBody>
      </p:sp>
      <p:sp>
        <p:nvSpPr>
          <p:cNvPr id="68" name="Shape 68"/>
          <p:cNvSpPr txBox="1"/>
          <p:nvPr/>
        </p:nvSpPr>
        <p:spPr>
          <a:xfrm>
            <a:off x="7066544" y="3907766"/>
            <a:ext cx="1074281" cy="163902"/>
          </a:xfrm>
          <a:prstGeom prst="rect">
            <a:avLst/>
          </a:prstGeom>
          <a:noFill/>
          <a:ln>
            <a:noFill/>
          </a:ln>
        </p:spPr>
        <p:txBody>
          <a:bodyPr wrap="square" lIns="91425" tIns="91425" rIns="91425" bIns="91425" anchor="t" anchorCtr="0">
            <a:noAutofit/>
          </a:bodyPr>
          <a:lstStyle/>
          <a:p>
            <a:pPr lvl="0">
              <a:spcBef>
                <a:spcPts val="0"/>
              </a:spcBef>
              <a:buNone/>
            </a:pPr>
            <a:r>
              <a:rPr lang="en-GB" sz="800" dirty="0">
                <a:latin typeface="+mn-lt"/>
                <a:ea typeface="PT Sans Narrow"/>
                <a:cs typeface="PT Sans Narrow"/>
                <a:sym typeface="PT Sans Narrow"/>
              </a:rPr>
              <a:t>*Equal Contribution</a:t>
            </a:r>
          </a:p>
        </p:txBody>
      </p:sp>
      <p:pic>
        <p:nvPicPr>
          <p:cNvPr id="1026" name="Picture 2" descr="Image result for u of toron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150" y="468923"/>
            <a:ext cx="1184206" cy="4220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5997595" y="3057876"/>
            <a:ext cx="788096" cy="777240"/>
          </a:xfrm>
          <a:prstGeom prst="ellipse">
            <a:avLst/>
          </a:prstGeom>
        </p:spPr>
      </p:pic>
      <p:pic>
        <p:nvPicPr>
          <p:cNvPr id="6" name="Picture 5"/>
          <p:cNvPicPr>
            <a:picLocks noChangeAspect="1"/>
          </p:cNvPicPr>
          <p:nvPr/>
        </p:nvPicPr>
        <p:blipFill>
          <a:blip r:embed="rId5"/>
          <a:stretch>
            <a:fillRect/>
          </a:stretch>
        </p:blipFill>
        <p:spPr>
          <a:xfrm>
            <a:off x="4161412" y="3057876"/>
            <a:ext cx="822126" cy="777240"/>
          </a:xfrm>
          <a:prstGeom prst="ellipse">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5006" y="3045910"/>
            <a:ext cx="777240" cy="777240"/>
          </a:xfrm>
          <a:prstGeom prst="ellipse">
            <a:avLst/>
          </a:prstGeom>
        </p:spPr>
      </p:pic>
      <p:pic>
        <p:nvPicPr>
          <p:cNvPr id="8" name="Picture 7"/>
          <p:cNvPicPr>
            <a:picLocks noChangeAspect="1"/>
          </p:cNvPicPr>
          <p:nvPr/>
        </p:nvPicPr>
        <p:blipFill>
          <a:blip r:embed="rId7"/>
          <a:stretch>
            <a:fillRect/>
          </a:stretch>
        </p:blipFill>
        <p:spPr>
          <a:xfrm>
            <a:off x="3259531" y="3057876"/>
            <a:ext cx="760652" cy="777240"/>
          </a:xfrm>
          <a:prstGeom prst="ellipse">
            <a:avLst/>
          </a:prstGeom>
        </p:spPr>
      </p:pic>
      <p:pic>
        <p:nvPicPr>
          <p:cNvPr id="2" name="Picture 1"/>
          <p:cNvPicPr>
            <a:picLocks noChangeAspect="1"/>
          </p:cNvPicPr>
          <p:nvPr/>
        </p:nvPicPr>
        <p:blipFill>
          <a:blip r:embed="rId8"/>
          <a:stretch>
            <a:fillRect/>
          </a:stretch>
        </p:blipFill>
        <p:spPr>
          <a:xfrm>
            <a:off x="5108748" y="3057876"/>
            <a:ext cx="778541" cy="777240"/>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17" name="Shape 102"/>
          <p:cNvPicPr preferRelativeResize="0"/>
          <p:nvPr/>
        </p:nvPicPr>
        <p:blipFill>
          <a:blip r:embed="rId3">
            <a:alphaModFix/>
          </a:blip>
          <a:stretch>
            <a:fillRect/>
          </a:stretch>
        </p:blipFill>
        <p:spPr>
          <a:xfrm>
            <a:off x="4740749" y="3107493"/>
            <a:ext cx="1468874" cy="1449693"/>
          </a:xfrm>
          <a:prstGeom prst="rect">
            <a:avLst/>
          </a:prstGeom>
          <a:noFill/>
          <a:ln>
            <a:noFill/>
          </a:ln>
        </p:spPr>
      </p:pic>
      <p:sp>
        <p:nvSpPr>
          <p:cNvPr id="98" name="Shape 98"/>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a:spcBef>
                <a:spcPts val="0"/>
              </a:spcBef>
              <a:buNone/>
            </a:pPr>
            <a:r>
              <a:rPr lang="en-GB" sz="2800" dirty="0">
                <a:solidFill>
                  <a:schemeClr val="bg2">
                    <a:lumMod val="50000"/>
                  </a:schemeClr>
                </a:solidFill>
                <a:latin typeface="+mn-lt"/>
              </a:rPr>
              <a:t>Experiment Design </a:t>
            </a:r>
          </a:p>
        </p:txBody>
      </p:sp>
      <p:graphicFrame>
        <p:nvGraphicFramePr>
          <p:cNvPr id="99" name="Shape 99"/>
          <p:cNvGraphicFramePr/>
          <p:nvPr/>
        </p:nvGraphicFramePr>
        <p:xfrm>
          <a:off x="436975" y="1206650"/>
          <a:ext cx="3931800" cy="3687905"/>
        </p:xfrm>
        <a:graphic>
          <a:graphicData uri="http://schemas.openxmlformats.org/drawingml/2006/table">
            <a:tbl>
              <a:tblPr>
                <a:noFill/>
                <a:tableStyleId>{ED9B46DA-C9ED-42D2-9D90-66B365CBDA6A}</a:tableStyleId>
              </a:tblPr>
              <a:tblGrid>
                <a:gridCol w="696025">
                  <a:extLst>
                    <a:ext uri="{9D8B030D-6E8A-4147-A177-3AD203B41FA5}">
                      <a16:colId xmlns:a16="http://schemas.microsoft.com/office/drawing/2014/main" val="20000"/>
                    </a:ext>
                  </a:extLst>
                </a:gridCol>
                <a:gridCol w="899000">
                  <a:extLst>
                    <a:ext uri="{9D8B030D-6E8A-4147-A177-3AD203B41FA5}">
                      <a16:colId xmlns:a16="http://schemas.microsoft.com/office/drawing/2014/main" val="20001"/>
                    </a:ext>
                  </a:extLst>
                </a:gridCol>
                <a:gridCol w="2336775">
                  <a:extLst>
                    <a:ext uri="{9D8B030D-6E8A-4147-A177-3AD203B41FA5}">
                      <a16:colId xmlns:a16="http://schemas.microsoft.com/office/drawing/2014/main" val="20002"/>
                    </a:ext>
                  </a:extLst>
                </a:gridCol>
              </a:tblGrid>
              <a:tr h="518225">
                <a:tc>
                  <a:txBody>
                    <a:bodyPr/>
                    <a:lstStyle/>
                    <a:p>
                      <a:pPr lvl="0" algn="ctr">
                        <a:spcBef>
                          <a:spcPts val="0"/>
                        </a:spcBef>
                        <a:buNone/>
                      </a:pPr>
                      <a:r>
                        <a:rPr lang="en-GB" b="1" dirty="0">
                          <a:solidFill>
                            <a:schemeClr val="bg2">
                              <a:lumMod val="50000"/>
                            </a:schemeClr>
                          </a:solidFill>
                        </a:rPr>
                        <a:t>Index</a:t>
                      </a:r>
                    </a:p>
                  </a:txBody>
                  <a:tcPr marL="91425" marR="91425" marT="91425" marB="91425"/>
                </a:tc>
                <a:tc>
                  <a:txBody>
                    <a:bodyPr/>
                    <a:lstStyle/>
                    <a:p>
                      <a:pPr lvl="0" algn="ctr">
                        <a:spcBef>
                          <a:spcPts val="0"/>
                        </a:spcBef>
                        <a:buNone/>
                      </a:pPr>
                      <a:r>
                        <a:rPr lang="en-GB" b="1">
                          <a:solidFill>
                            <a:schemeClr val="bg2">
                              <a:lumMod val="50000"/>
                            </a:schemeClr>
                          </a:solidFill>
                        </a:rPr>
                        <a:t>Size</a:t>
                      </a:r>
                    </a:p>
                  </a:txBody>
                  <a:tcPr marL="91425" marR="91425" marT="91425" marB="91425"/>
                </a:tc>
                <a:tc>
                  <a:txBody>
                    <a:bodyPr/>
                    <a:lstStyle/>
                    <a:p>
                      <a:pPr lvl="0" algn="ctr">
                        <a:spcBef>
                          <a:spcPts val="0"/>
                        </a:spcBef>
                        <a:buNone/>
                      </a:pPr>
                      <a:r>
                        <a:rPr lang="en-GB" b="1">
                          <a:solidFill>
                            <a:schemeClr val="bg2">
                              <a:lumMod val="50000"/>
                            </a:schemeClr>
                          </a:solidFill>
                        </a:rPr>
                        <a:t>Authentication Scheme</a:t>
                      </a:r>
                    </a:p>
                  </a:txBody>
                  <a:tcPr marL="91425" marR="91425" marT="91425" marB="91425"/>
                </a:tc>
                <a:extLst>
                  <a:ext uri="{0D108BD9-81ED-4DB2-BD59-A6C34878D82A}">
                    <a16:rowId xmlns:a16="http://schemas.microsoft.com/office/drawing/2014/main" val="10000"/>
                  </a:ext>
                </a:extLst>
              </a:tr>
              <a:tr h="368800">
                <a:tc>
                  <a:txBody>
                    <a:bodyPr/>
                    <a:lstStyle/>
                    <a:p>
                      <a:pPr lvl="0" algn="ctr">
                        <a:spcBef>
                          <a:spcPts val="0"/>
                        </a:spcBef>
                        <a:buNone/>
                      </a:pPr>
                      <a:r>
                        <a:rPr lang="en-GB">
                          <a:solidFill>
                            <a:schemeClr val="bg2">
                              <a:lumMod val="50000"/>
                            </a:schemeClr>
                          </a:solidFill>
                        </a:rPr>
                        <a:t>1</a:t>
                      </a:r>
                    </a:p>
                  </a:txBody>
                  <a:tcPr marL="91425" marR="91425" marT="91425" marB="91425"/>
                </a:tc>
                <a:tc rowSpan="4">
                  <a:txBody>
                    <a:bodyPr/>
                    <a:lstStyle/>
                    <a:p>
                      <a:pPr lvl="0" algn="ctr">
                        <a:spcBef>
                          <a:spcPts val="0"/>
                        </a:spcBef>
                        <a:buNone/>
                      </a:pPr>
                      <a:r>
                        <a:rPr lang="en-GB" dirty="0">
                          <a:solidFill>
                            <a:schemeClr val="bg2">
                              <a:lumMod val="50000"/>
                            </a:schemeClr>
                          </a:solidFill>
                        </a:rPr>
                        <a:t>38 MM</a:t>
                      </a:r>
                    </a:p>
                  </a:txBody>
                  <a:tcPr marL="91425" marR="91425" marT="91425" marB="91425"/>
                </a:tc>
                <a:tc>
                  <a:txBody>
                    <a:bodyPr/>
                    <a:lstStyle/>
                    <a:p>
                      <a:pPr lvl="0" algn="ctr">
                        <a:spcBef>
                          <a:spcPts val="0"/>
                        </a:spcBef>
                        <a:buNone/>
                      </a:pPr>
                      <a:r>
                        <a:rPr lang="en-GB" dirty="0">
                          <a:solidFill>
                            <a:schemeClr val="bg2">
                              <a:lumMod val="50000"/>
                            </a:schemeClr>
                          </a:solidFill>
                        </a:rPr>
                        <a:t>Circular PIN</a:t>
                      </a:r>
                    </a:p>
                  </a:txBody>
                  <a:tcPr marL="91425" marR="91425" marT="91425" marB="91425"/>
                </a:tc>
                <a:extLst>
                  <a:ext uri="{0D108BD9-81ED-4DB2-BD59-A6C34878D82A}">
                    <a16:rowId xmlns:a16="http://schemas.microsoft.com/office/drawing/2014/main" val="10001"/>
                  </a:ext>
                </a:extLst>
              </a:tr>
              <a:tr h="368800">
                <a:tc>
                  <a:txBody>
                    <a:bodyPr/>
                    <a:lstStyle/>
                    <a:p>
                      <a:pPr lvl="0" algn="ctr">
                        <a:spcBef>
                          <a:spcPts val="0"/>
                        </a:spcBef>
                        <a:buNone/>
                      </a:pPr>
                      <a:r>
                        <a:rPr lang="en-GB">
                          <a:solidFill>
                            <a:schemeClr val="bg2">
                              <a:lumMod val="50000"/>
                            </a:schemeClr>
                          </a:solidFill>
                        </a:rPr>
                        <a:t>2</a:t>
                      </a:r>
                    </a:p>
                  </a:txBody>
                  <a:tcPr marL="91425" marR="91425" marT="91425" marB="91425"/>
                </a:tc>
                <a:tc vMerge="1">
                  <a:txBody>
                    <a:bodyPr/>
                    <a:lstStyle/>
                    <a:p>
                      <a:endParaRPr lang="en-US"/>
                    </a:p>
                  </a:txBody>
                  <a:tcPr/>
                </a:tc>
                <a:tc>
                  <a:txBody>
                    <a:bodyPr/>
                    <a:lstStyle/>
                    <a:p>
                      <a:pPr lvl="0" algn="ctr">
                        <a:spcBef>
                          <a:spcPts val="0"/>
                        </a:spcBef>
                        <a:buNone/>
                      </a:pPr>
                      <a:r>
                        <a:rPr lang="en-GB">
                          <a:solidFill>
                            <a:schemeClr val="bg2">
                              <a:lumMod val="50000"/>
                            </a:schemeClr>
                          </a:solidFill>
                        </a:rPr>
                        <a:t>Square PIN</a:t>
                      </a:r>
                    </a:p>
                  </a:txBody>
                  <a:tcPr marL="91425" marR="91425" marT="91425" marB="91425"/>
                </a:tc>
                <a:extLst>
                  <a:ext uri="{0D108BD9-81ED-4DB2-BD59-A6C34878D82A}">
                    <a16:rowId xmlns:a16="http://schemas.microsoft.com/office/drawing/2014/main" val="10002"/>
                  </a:ext>
                </a:extLst>
              </a:tr>
              <a:tr h="368800">
                <a:tc>
                  <a:txBody>
                    <a:bodyPr/>
                    <a:lstStyle/>
                    <a:p>
                      <a:pPr lvl="0" algn="ctr">
                        <a:spcBef>
                          <a:spcPts val="0"/>
                        </a:spcBef>
                        <a:buNone/>
                      </a:pPr>
                      <a:r>
                        <a:rPr lang="en-GB">
                          <a:solidFill>
                            <a:schemeClr val="bg2">
                              <a:lumMod val="50000"/>
                            </a:schemeClr>
                          </a:solidFill>
                        </a:rPr>
                        <a:t>3</a:t>
                      </a:r>
                    </a:p>
                  </a:txBody>
                  <a:tcPr marL="91425" marR="91425" marT="91425" marB="91425"/>
                </a:tc>
                <a:tc vMerge="1">
                  <a:txBody>
                    <a:bodyPr/>
                    <a:lstStyle/>
                    <a:p>
                      <a:endParaRPr lang="en-US"/>
                    </a:p>
                  </a:txBody>
                  <a:tcPr/>
                </a:tc>
                <a:tc>
                  <a:txBody>
                    <a:bodyPr/>
                    <a:lstStyle/>
                    <a:p>
                      <a:pPr lvl="0" algn="ctr">
                        <a:spcBef>
                          <a:spcPts val="0"/>
                        </a:spcBef>
                        <a:buNone/>
                      </a:pPr>
                      <a:r>
                        <a:rPr lang="en-GB" dirty="0">
                          <a:solidFill>
                            <a:schemeClr val="bg2">
                              <a:lumMod val="50000"/>
                            </a:schemeClr>
                          </a:solidFill>
                        </a:rPr>
                        <a:t>Circular Pattern</a:t>
                      </a:r>
                    </a:p>
                  </a:txBody>
                  <a:tcPr marL="91425" marR="91425" marT="91425" marB="91425"/>
                </a:tc>
                <a:extLst>
                  <a:ext uri="{0D108BD9-81ED-4DB2-BD59-A6C34878D82A}">
                    <a16:rowId xmlns:a16="http://schemas.microsoft.com/office/drawing/2014/main" val="10003"/>
                  </a:ext>
                </a:extLst>
              </a:tr>
              <a:tr h="368800">
                <a:tc>
                  <a:txBody>
                    <a:bodyPr/>
                    <a:lstStyle/>
                    <a:p>
                      <a:pPr lvl="0" algn="ctr">
                        <a:spcBef>
                          <a:spcPts val="0"/>
                        </a:spcBef>
                        <a:buNone/>
                      </a:pPr>
                      <a:r>
                        <a:rPr lang="en-GB">
                          <a:solidFill>
                            <a:schemeClr val="bg2">
                              <a:lumMod val="50000"/>
                            </a:schemeClr>
                          </a:solidFill>
                        </a:rPr>
                        <a:t>4</a:t>
                      </a:r>
                    </a:p>
                  </a:txBody>
                  <a:tcPr marL="91425" marR="91425" marT="91425" marB="91425"/>
                </a:tc>
                <a:tc vMerge="1">
                  <a:txBody>
                    <a:bodyPr/>
                    <a:lstStyle/>
                    <a:p>
                      <a:endParaRPr lang="en-US"/>
                    </a:p>
                  </a:txBody>
                  <a:tcPr/>
                </a:tc>
                <a:tc>
                  <a:txBody>
                    <a:bodyPr/>
                    <a:lstStyle/>
                    <a:p>
                      <a:pPr lvl="0" algn="ctr">
                        <a:spcBef>
                          <a:spcPts val="0"/>
                        </a:spcBef>
                        <a:buNone/>
                      </a:pPr>
                      <a:r>
                        <a:rPr lang="en-GB">
                          <a:solidFill>
                            <a:schemeClr val="bg2">
                              <a:lumMod val="50000"/>
                            </a:schemeClr>
                          </a:solidFill>
                        </a:rPr>
                        <a:t>Square Pattern</a:t>
                      </a:r>
                    </a:p>
                  </a:txBody>
                  <a:tcPr marL="91425" marR="91425" marT="91425" marB="91425">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4"/>
                  </a:ext>
                </a:extLst>
              </a:tr>
              <a:tr h="368800">
                <a:tc>
                  <a:txBody>
                    <a:bodyPr/>
                    <a:lstStyle/>
                    <a:p>
                      <a:pPr lvl="0" algn="ctr">
                        <a:spcBef>
                          <a:spcPts val="0"/>
                        </a:spcBef>
                        <a:buNone/>
                      </a:pPr>
                      <a:r>
                        <a:rPr lang="en-GB">
                          <a:solidFill>
                            <a:schemeClr val="bg2">
                              <a:lumMod val="50000"/>
                            </a:schemeClr>
                          </a:solidFill>
                        </a:rPr>
                        <a:t>5</a:t>
                      </a:r>
                    </a:p>
                  </a:txBody>
                  <a:tcPr marL="91425" marR="91425" marT="91425" marB="91425"/>
                </a:tc>
                <a:tc rowSpan="4">
                  <a:txBody>
                    <a:bodyPr/>
                    <a:lstStyle/>
                    <a:p>
                      <a:pPr lvl="0" algn="ctr">
                        <a:spcBef>
                          <a:spcPts val="0"/>
                        </a:spcBef>
                        <a:buNone/>
                      </a:pPr>
                      <a:r>
                        <a:rPr lang="en-GB">
                          <a:solidFill>
                            <a:schemeClr val="bg2">
                              <a:lumMod val="50000"/>
                            </a:schemeClr>
                          </a:solidFill>
                        </a:rPr>
                        <a:t>42mm</a:t>
                      </a:r>
                    </a:p>
                  </a:txBody>
                  <a:tcPr marL="91425" marR="91425" marT="91425" marB="91425">
                    <a:lnR w="9525" cap="flat" cmpd="sng">
                      <a:solidFill>
                        <a:srgbClr val="9E9E9E"/>
                      </a:solidFill>
                      <a:prstDash val="solid"/>
                      <a:round/>
                      <a:headEnd type="none" w="med" len="med"/>
                      <a:tailEnd type="none" w="med" len="med"/>
                    </a:lnR>
                  </a:tcPr>
                </a:tc>
                <a:tc>
                  <a:txBody>
                    <a:bodyPr/>
                    <a:lstStyle/>
                    <a:p>
                      <a:pPr lvl="0" algn="ctr" rtl="0">
                        <a:spcBef>
                          <a:spcPts val="0"/>
                        </a:spcBef>
                        <a:buNone/>
                      </a:pPr>
                      <a:r>
                        <a:rPr lang="en-GB" dirty="0">
                          <a:solidFill>
                            <a:schemeClr val="bg2">
                              <a:lumMod val="50000"/>
                            </a:schemeClr>
                          </a:solidFill>
                        </a:rPr>
                        <a:t>Circular PIN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5"/>
                  </a:ext>
                </a:extLst>
              </a:tr>
              <a:tr h="368800">
                <a:tc>
                  <a:txBody>
                    <a:bodyPr/>
                    <a:lstStyle/>
                    <a:p>
                      <a:pPr lvl="0" algn="ctr">
                        <a:spcBef>
                          <a:spcPts val="0"/>
                        </a:spcBef>
                        <a:buNone/>
                      </a:pPr>
                      <a:r>
                        <a:rPr lang="en-GB">
                          <a:solidFill>
                            <a:schemeClr val="bg2">
                              <a:lumMod val="50000"/>
                            </a:schemeClr>
                          </a:solidFill>
                        </a:rPr>
                        <a:t>6</a:t>
                      </a:r>
                    </a:p>
                  </a:txBody>
                  <a:tcPr marL="91425" marR="91425" marT="91425" marB="91425"/>
                </a:tc>
                <a:tc vMerge="1">
                  <a:txBody>
                    <a:bodyPr/>
                    <a:lstStyle/>
                    <a:p>
                      <a:endParaRPr lang="en-US"/>
                    </a:p>
                  </a:txBody>
                  <a:tcPr/>
                </a:tc>
                <a:tc>
                  <a:txBody>
                    <a:bodyPr/>
                    <a:lstStyle/>
                    <a:p>
                      <a:pPr lvl="0" algn="ctr" rtl="0">
                        <a:spcBef>
                          <a:spcPts val="0"/>
                        </a:spcBef>
                        <a:buNone/>
                      </a:pPr>
                      <a:r>
                        <a:rPr lang="en-GB">
                          <a:solidFill>
                            <a:schemeClr val="bg2">
                              <a:lumMod val="50000"/>
                            </a:schemeClr>
                          </a:solidFill>
                        </a:rPr>
                        <a:t>Square PIN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6"/>
                  </a:ext>
                </a:extLst>
              </a:tr>
              <a:tr h="368800">
                <a:tc>
                  <a:txBody>
                    <a:bodyPr/>
                    <a:lstStyle/>
                    <a:p>
                      <a:pPr lvl="0" algn="ctr">
                        <a:spcBef>
                          <a:spcPts val="0"/>
                        </a:spcBef>
                        <a:buNone/>
                      </a:pPr>
                      <a:r>
                        <a:rPr lang="en-GB">
                          <a:solidFill>
                            <a:schemeClr val="bg2">
                              <a:lumMod val="50000"/>
                            </a:schemeClr>
                          </a:solidFill>
                        </a:rPr>
                        <a:t>7</a:t>
                      </a:r>
                    </a:p>
                  </a:txBody>
                  <a:tcPr marL="91425" marR="91425" marT="91425" marB="91425"/>
                </a:tc>
                <a:tc vMerge="1">
                  <a:txBody>
                    <a:bodyPr/>
                    <a:lstStyle/>
                    <a:p>
                      <a:endParaRPr lang="en-US"/>
                    </a:p>
                  </a:txBody>
                  <a:tcPr/>
                </a:tc>
                <a:tc>
                  <a:txBody>
                    <a:bodyPr/>
                    <a:lstStyle/>
                    <a:p>
                      <a:pPr lvl="0" algn="ctr" rtl="0">
                        <a:spcBef>
                          <a:spcPts val="0"/>
                        </a:spcBef>
                        <a:buNone/>
                      </a:pPr>
                      <a:r>
                        <a:rPr lang="en-GB">
                          <a:solidFill>
                            <a:schemeClr val="bg2">
                              <a:lumMod val="50000"/>
                            </a:schemeClr>
                          </a:solidFill>
                        </a:rPr>
                        <a:t>Circular Pattern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7"/>
                  </a:ext>
                </a:extLst>
              </a:tr>
              <a:tr h="368800">
                <a:tc>
                  <a:txBody>
                    <a:bodyPr/>
                    <a:lstStyle/>
                    <a:p>
                      <a:pPr lvl="0" algn="ctr">
                        <a:spcBef>
                          <a:spcPts val="0"/>
                        </a:spcBef>
                        <a:buNone/>
                      </a:pPr>
                      <a:r>
                        <a:rPr lang="en-GB">
                          <a:solidFill>
                            <a:schemeClr val="bg2">
                              <a:lumMod val="50000"/>
                            </a:schemeClr>
                          </a:solidFill>
                        </a:rPr>
                        <a:t>8</a:t>
                      </a:r>
                    </a:p>
                  </a:txBody>
                  <a:tcPr marL="91425" marR="91425" marT="91425" marB="91425"/>
                </a:tc>
                <a:tc vMerge="1">
                  <a:txBody>
                    <a:bodyPr/>
                    <a:lstStyle/>
                    <a:p>
                      <a:endParaRPr lang="en-US"/>
                    </a:p>
                  </a:txBody>
                  <a:tcPr/>
                </a:tc>
                <a:tc>
                  <a:txBody>
                    <a:bodyPr/>
                    <a:lstStyle/>
                    <a:p>
                      <a:pPr lvl="0" algn="ctr" rtl="0">
                        <a:spcBef>
                          <a:spcPts val="0"/>
                        </a:spcBef>
                        <a:buNone/>
                      </a:pPr>
                      <a:r>
                        <a:rPr lang="en-GB" dirty="0">
                          <a:solidFill>
                            <a:schemeClr val="bg2">
                              <a:lumMod val="50000"/>
                            </a:schemeClr>
                          </a:solidFill>
                        </a:rPr>
                        <a:t>Square Pattern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2" name="Rectangle 1"/>
          <p:cNvSpPr/>
          <p:nvPr/>
        </p:nvSpPr>
        <p:spPr>
          <a:xfrm>
            <a:off x="2034029" y="2529427"/>
            <a:ext cx="2325662" cy="375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3" name="Rectangle 12"/>
          <p:cNvSpPr/>
          <p:nvPr/>
        </p:nvSpPr>
        <p:spPr>
          <a:xfrm>
            <a:off x="2034029" y="4104628"/>
            <a:ext cx="2325662" cy="375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4" name="Rectangle 13"/>
          <p:cNvSpPr/>
          <p:nvPr/>
        </p:nvSpPr>
        <p:spPr>
          <a:xfrm>
            <a:off x="4558956" y="3105240"/>
            <a:ext cx="1832459" cy="17893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pic>
        <p:nvPicPr>
          <p:cNvPr id="15" name="Shape 100"/>
          <p:cNvPicPr preferRelativeResize="0"/>
          <p:nvPr/>
        </p:nvPicPr>
        <p:blipFill>
          <a:blip r:embed="rId4">
            <a:alphaModFix/>
          </a:blip>
          <a:stretch>
            <a:fillRect/>
          </a:stretch>
        </p:blipFill>
        <p:spPr>
          <a:xfrm>
            <a:off x="4740749" y="1206650"/>
            <a:ext cx="1468875" cy="1468875"/>
          </a:xfrm>
          <a:prstGeom prst="rect">
            <a:avLst/>
          </a:prstGeom>
          <a:noFill/>
          <a:ln>
            <a:noFill/>
          </a:ln>
        </p:spPr>
      </p:pic>
      <p:pic>
        <p:nvPicPr>
          <p:cNvPr id="16" name="Shape 101"/>
          <p:cNvPicPr preferRelativeResize="0"/>
          <p:nvPr/>
        </p:nvPicPr>
        <p:blipFill>
          <a:blip r:embed="rId5">
            <a:alphaModFix/>
          </a:blip>
          <a:stretch>
            <a:fillRect/>
          </a:stretch>
        </p:blipFill>
        <p:spPr>
          <a:xfrm>
            <a:off x="6832909" y="1206650"/>
            <a:ext cx="1449427" cy="1468875"/>
          </a:xfrm>
          <a:prstGeom prst="rect">
            <a:avLst/>
          </a:prstGeom>
          <a:noFill/>
          <a:ln>
            <a:noFill/>
          </a:ln>
        </p:spPr>
      </p:pic>
      <p:pic>
        <p:nvPicPr>
          <p:cNvPr id="18" name="Shape 103"/>
          <p:cNvPicPr preferRelativeResize="0"/>
          <p:nvPr/>
        </p:nvPicPr>
        <p:blipFill>
          <a:blip r:embed="rId6">
            <a:alphaModFix/>
          </a:blip>
          <a:stretch>
            <a:fillRect/>
          </a:stretch>
        </p:blipFill>
        <p:spPr>
          <a:xfrm>
            <a:off x="6808599" y="3126507"/>
            <a:ext cx="1468875" cy="1440267"/>
          </a:xfrm>
          <a:prstGeom prst="rect">
            <a:avLst/>
          </a:prstGeom>
          <a:noFill/>
          <a:ln>
            <a:noFill/>
          </a:ln>
        </p:spPr>
      </p:pic>
      <p:sp>
        <p:nvSpPr>
          <p:cNvPr id="19" name="Shape 104"/>
          <p:cNvSpPr txBox="1"/>
          <p:nvPr/>
        </p:nvSpPr>
        <p:spPr>
          <a:xfrm>
            <a:off x="4714637" y="2630525"/>
            <a:ext cx="1748100" cy="297300"/>
          </a:xfrm>
          <a:prstGeom prst="rect">
            <a:avLst/>
          </a:prstGeom>
          <a:noFill/>
          <a:ln>
            <a:noFill/>
          </a:ln>
        </p:spPr>
        <p:txBody>
          <a:bodyPr wrap="square" lIns="91425" tIns="91425" rIns="91425" bIns="91425" anchor="t" anchorCtr="0">
            <a:noAutofit/>
          </a:bodyPr>
          <a:lstStyle/>
          <a:p>
            <a:pPr lvl="0">
              <a:spcBef>
                <a:spcPts val="0"/>
              </a:spcBef>
              <a:buNone/>
            </a:pPr>
            <a:r>
              <a:rPr lang="en-GB" dirty="0"/>
              <a:t>(a) Circular PIN</a:t>
            </a:r>
          </a:p>
        </p:txBody>
      </p:sp>
      <p:sp>
        <p:nvSpPr>
          <p:cNvPr id="20" name="Shape 105"/>
          <p:cNvSpPr txBox="1"/>
          <p:nvPr/>
        </p:nvSpPr>
        <p:spPr>
          <a:xfrm>
            <a:off x="6808600" y="2630512"/>
            <a:ext cx="1748100" cy="297300"/>
          </a:xfrm>
          <a:prstGeom prst="rect">
            <a:avLst/>
          </a:prstGeom>
          <a:noFill/>
          <a:ln>
            <a:noFill/>
          </a:ln>
        </p:spPr>
        <p:txBody>
          <a:bodyPr wrap="square" lIns="91425" tIns="91425" rIns="91425" bIns="91425" anchor="t" anchorCtr="0">
            <a:noAutofit/>
          </a:bodyPr>
          <a:lstStyle/>
          <a:p>
            <a:pPr lvl="0" rtl="0">
              <a:spcBef>
                <a:spcPts val="0"/>
              </a:spcBef>
              <a:buNone/>
            </a:pPr>
            <a:r>
              <a:rPr lang="en-GB"/>
              <a:t>(b) Square PIN</a:t>
            </a:r>
          </a:p>
        </p:txBody>
      </p:sp>
      <p:sp>
        <p:nvSpPr>
          <p:cNvPr id="21" name="Shape 106"/>
          <p:cNvSpPr txBox="1"/>
          <p:nvPr/>
        </p:nvSpPr>
        <p:spPr>
          <a:xfrm>
            <a:off x="4740750" y="4566775"/>
            <a:ext cx="1748100" cy="297300"/>
          </a:xfrm>
          <a:prstGeom prst="rect">
            <a:avLst/>
          </a:prstGeom>
          <a:noFill/>
          <a:ln>
            <a:noFill/>
          </a:ln>
        </p:spPr>
        <p:txBody>
          <a:bodyPr wrap="square" lIns="91425" tIns="91425" rIns="91425" bIns="91425" anchor="t" anchorCtr="0">
            <a:noAutofit/>
          </a:bodyPr>
          <a:lstStyle/>
          <a:p>
            <a:pPr lvl="0" rtl="0">
              <a:spcBef>
                <a:spcPts val="0"/>
              </a:spcBef>
              <a:buNone/>
            </a:pPr>
            <a:r>
              <a:rPr lang="en-GB"/>
              <a:t>(c) Circular Pattern</a:t>
            </a:r>
          </a:p>
        </p:txBody>
      </p:sp>
      <p:sp>
        <p:nvSpPr>
          <p:cNvPr id="22" name="Shape 107"/>
          <p:cNvSpPr txBox="1"/>
          <p:nvPr/>
        </p:nvSpPr>
        <p:spPr>
          <a:xfrm>
            <a:off x="6758375" y="4566775"/>
            <a:ext cx="1748100" cy="297300"/>
          </a:xfrm>
          <a:prstGeom prst="rect">
            <a:avLst/>
          </a:prstGeom>
          <a:noFill/>
          <a:ln>
            <a:noFill/>
          </a:ln>
        </p:spPr>
        <p:txBody>
          <a:bodyPr wrap="square" lIns="91425" tIns="91425" rIns="91425" bIns="91425" anchor="t" anchorCtr="0">
            <a:noAutofit/>
          </a:bodyPr>
          <a:lstStyle/>
          <a:p>
            <a:pPr lvl="0" rtl="0">
              <a:spcBef>
                <a:spcPts val="0"/>
              </a:spcBef>
              <a:buNone/>
            </a:pPr>
            <a:r>
              <a:rPr lang="en-GB"/>
              <a:t>(d) Square Pattern</a:t>
            </a:r>
          </a:p>
        </p:txBody>
      </p:sp>
      <p:cxnSp>
        <p:nvCxnSpPr>
          <p:cNvPr id="23" name="Straight Arrow Connector 22"/>
          <p:cNvCxnSpPr/>
          <p:nvPr/>
        </p:nvCxnSpPr>
        <p:spPr>
          <a:xfrm>
            <a:off x="5305031" y="3536687"/>
            <a:ext cx="34762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297475" y="3536687"/>
            <a:ext cx="355180" cy="65746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210661" y="3590846"/>
            <a:ext cx="347624"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543036" y="3590845"/>
            <a:ext cx="0" cy="66376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297475" y="4194149"/>
            <a:ext cx="35518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543036" y="4233194"/>
            <a:ext cx="35518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66139" y="1473903"/>
            <a:ext cx="1017851" cy="998322"/>
          </a:xfrm>
          <a:prstGeom prst="ellipse">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966139" y="3381832"/>
            <a:ext cx="1017851" cy="998322"/>
          </a:xfrm>
          <a:prstGeom prst="ellipse">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842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a:spcBef>
                <a:spcPts val="0"/>
              </a:spcBef>
              <a:buNone/>
            </a:pPr>
            <a:r>
              <a:rPr lang="en-GB" sz="2800" dirty="0">
                <a:solidFill>
                  <a:schemeClr val="bg2">
                    <a:lumMod val="50000"/>
                  </a:schemeClr>
                </a:solidFill>
                <a:latin typeface="+mn-lt"/>
              </a:rPr>
              <a:t>Experiment Design </a:t>
            </a:r>
          </a:p>
        </p:txBody>
      </p:sp>
      <p:graphicFrame>
        <p:nvGraphicFramePr>
          <p:cNvPr id="99" name="Shape 99"/>
          <p:cNvGraphicFramePr/>
          <p:nvPr/>
        </p:nvGraphicFramePr>
        <p:xfrm>
          <a:off x="436975" y="1206650"/>
          <a:ext cx="3931800" cy="3687905"/>
        </p:xfrm>
        <a:graphic>
          <a:graphicData uri="http://schemas.openxmlformats.org/drawingml/2006/table">
            <a:tbl>
              <a:tblPr>
                <a:noFill/>
                <a:tableStyleId>{ED9B46DA-C9ED-42D2-9D90-66B365CBDA6A}</a:tableStyleId>
              </a:tblPr>
              <a:tblGrid>
                <a:gridCol w="696025">
                  <a:extLst>
                    <a:ext uri="{9D8B030D-6E8A-4147-A177-3AD203B41FA5}">
                      <a16:colId xmlns:a16="http://schemas.microsoft.com/office/drawing/2014/main" val="20000"/>
                    </a:ext>
                  </a:extLst>
                </a:gridCol>
                <a:gridCol w="899000">
                  <a:extLst>
                    <a:ext uri="{9D8B030D-6E8A-4147-A177-3AD203B41FA5}">
                      <a16:colId xmlns:a16="http://schemas.microsoft.com/office/drawing/2014/main" val="20001"/>
                    </a:ext>
                  </a:extLst>
                </a:gridCol>
                <a:gridCol w="2336775">
                  <a:extLst>
                    <a:ext uri="{9D8B030D-6E8A-4147-A177-3AD203B41FA5}">
                      <a16:colId xmlns:a16="http://schemas.microsoft.com/office/drawing/2014/main" val="20002"/>
                    </a:ext>
                  </a:extLst>
                </a:gridCol>
              </a:tblGrid>
              <a:tr h="518225">
                <a:tc>
                  <a:txBody>
                    <a:bodyPr/>
                    <a:lstStyle/>
                    <a:p>
                      <a:pPr lvl="0" algn="ctr">
                        <a:spcBef>
                          <a:spcPts val="0"/>
                        </a:spcBef>
                        <a:buNone/>
                      </a:pPr>
                      <a:r>
                        <a:rPr lang="en-GB" b="1" dirty="0">
                          <a:solidFill>
                            <a:schemeClr val="bg2">
                              <a:lumMod val="50000"/>
                            </a:schemeClr>
                          </a:solidFill>
                        </a:rPr>
                        <a:t>Index</a:t>
                      </a:r>
                    </a:p>
                  </a:txBody>
                  <a:tcPr marL="91425" marR="91425" marT="91425" marB="91425"/>
                </a:tc>
                <a:tc>
                  <a:txBody>
                    <a:bodyPr/>
                    <a:lstStyle/>
                    <a:p>
                      <a:pPr lvl="0" algn="ctr">
                        <a:spcBef>
                          <a:spcPts val="0"/>
                        </a:spcBef>
                        <a:buNone/>
                      </a:pPr>
                      <a:r>
                        <a:rPr lang="en-GB" b="1">
                          <a:solidFill>
                            <a:schemeClr val="bg2">
                              <a:lumMod val="50000"/>
                            </a:schemeClr>
                          </a:solidFill>
                        </a:rPr>
                        <a:t>Size</a:t>
                      </a:r>
                    </a:p>
                  </a:txBody>
                  <a:tcPr marL="91425" marR="91425" marT="91425" marB="91425"/>
                </a:tc>
                <a:tc>
                  <a:txBody>
                    <a:bodyPr/>
                    <a:lstStyle/>
                    <a:p>
                      <a:pPr lvl="0" algn="ctr">
                        <a:spcBef>
                          <a:spcPts val="0"/>
                        </a:spcBef>
                        <a:buNone/>
                      </a:pPr>
                      <a:r>
                        <a:rPr lang="en-GB" b="1">
                          <a:solidFill>
                            <a:schemeClr val="bg2">
                              <a:lumMod val="50000"/>
                            </a:schemeClr>
                          </a:solidFill>
                        </a:rPr>
                        <a:t>Authentication Scheme</a:t>
                      </a:r>
                    </a:p>
                  </a:txBody>
                  <a:tcPr marL="91425" marR="91425" marT="91425" marB="91425"/>
                </a:tc>
                <a:extLst>
                  <a:ext uri="{0D108BD9-81ED-4DB2-BD59-A6C34878D82A}">
                    <a16:rowId xmlns:a16="http://schemas.microsoft.com/office/drawing/2014/main" val="10000"/>
                  </a:ext>
                </a:extLst>
              </a:tr>
              <a:tr h="368800">
                <a:tc>
                  <a:txBody>
                    <a:bodyPr/>
                    <a:lstStyle/>
                    <a:p>
                      <a:pPr lvl="0" algn="ctr">
                        <a:spcBef>
                          <a:spcPts val="0"/>
                        </a:spcBef>
                        <a:buNone/>
                      </a:pPr>
                      <a:r>
                        <a:rPr lang="en-GB">
                          <a:solidFill>
                            <a:schemeClr val="bg2">
                              <a:lumMod val="50000"/>
                            </a:schemeClr>
                          </a:solidFill>
                        </a:rPr>
                        <a:t>1</a:t>
                      </a:r>
                    </a:p>
                  </a:txBody>
                  <a:tcPr marL="91425" marR="91425" marT="91425" marB="91425"/>
                </a:tc>
                <a:tc rowSpan="4">
                  <a:txBody>
                    <a:bodyPr/>
                    <a:lstStyle/>
                    <a:p>
                      <a:pPr lvl="0" algn="ctr">
                        <a:spcBef>
                          <a:spcPts val="0"/>
                        </a:spcBef>
                        <a:buNone/>
                      </a:pPr>
                      <a:r>
                        <a:rPr lang="en-GB" dirty="0">
                          <a:solidFill>
                            <a:schemeClr val="bg2">
                              <a:lumMod val="50000"/>
                            </a:schemeClr>
                          </a:solidFill>
                        </a:rPr>
                        <a:t>38 MM</a:t>
                      </a:r>
                    </a:p>
                  </a:txBody>
                  <a:tcPr marL="91425" marR="91425" marT="91425" marB="91425"/>
                </a:tc>
                <a:tc>
                  <a:txBody>
                    <a:bodyPr/>
                    <a:lstStyle/>
                    <a:p>
                      <a:pPr lvl="0" algn="ctr">
                        <a:spcBef>
                          <a:spcPts val="0"/>
                        </a:spcBef>
                        <a:buNone/>
                      </a:pPr>
                      <a:r>
                        <a:rPr lang="en-GB" dirty="0">
                          <a:solidFill>
                            <a:schemeClr val="bg2">
                              <a:lumMod val="50000"/>
                            </a:schemeClr>
                          </a:solidFill>
                        </a:rPr>
                        <a:t>Circular PIN</a:t>
                      </a:r>
                    </a:p>
                  </a:txBody>
                  <a:tcPr marL="91425" marR="91425" marT="91425" marB="91425"/>
                </a:tc>
                <a:extLst>
                  <a:ext uri="{0D108BD9-81ED-4DB2-BD59-A6C34878D82A}">
                    <a16:rowId xmlns:a16="http://schemas.microsoft.com/office/drawing/2014/main" val="10001"/>
                  </a:ext>
                </a:extLst>
              </a:tr>
              <a:tr h="368800">
                <a:tc>
                  <a:txBody>
                    <a:bodyPr/>
                    <a:lstStyle/>
                    <a:p>
                      <a:pPr lvl="0" algn="ctr">
                        <a:spcBef>
                          <a:spcPts val="0"/>
                        </a:spcBef>
                        <a:buNone/>
                      </a:pPr>
                      <a:r>
                        <a:rPr lang="en-GB">
                          <a:solidFill>
                            <a:schemeClr val="bg2">
                              <a:lumMod val="50000"/>
                            </a:schemeClr>
                          </a:solidFill>
                        </a:rPr>
                        <a:t>2</a:t>
                      </a:r>
                    </a:p>
                  </a:txBody>
                  <a:tcPr marL="91425" marR="91425" marT="91425" marB="91425"/>
                </a:tc>
                <a:tc vMerge="1">
                  <a:txBody>
                    <a:bodyPr/>
                    <a:lstStyle/>
                    <a:p>
                      <a:endParaRPr lang="en-US"/>
                    </a:p>
                  </a:txBody>
                  <a:tcPr/>
                </a:tc>
                <a:tc>
                  <a:txBody>
                    <a:bodyPr/>
                    <a:lstStyle/>
                    <a:p>
                      <a:pPr lvl="0" algn="ctr">
                        <a:spcBef>
                          <a:spcPts val="0"/>
                        </a:spcBef>
                        <a:buNone/>
                      </a:pPr>
                      <a:r>
                        <a:rPr lang="en-GB" dirty="0">
                          <a:solidFill>
                            <a:schemeClr val="bg2">
                              <a:lumMod val="50000"/>
                            </a:schemeClr>
                          </a:solidFill>
                        </a:rPr>
                        <a:t>Square PIN</a:t>
                      </a:r>
                    </a:p>
                  </a:txBody>
                  <a:tcPr marL="91425" marR="91425" marT="91425" marB="91425"/>
                </a:tc>
                <a:extLst>
                  <a:ext uri="{0D108BD9-81ED-4DB2-BD59-A6C34878D82A}">
                    <a16:rowId xmlns:a16="http://schemas.microsoft.com/office/drawing/2014/main" val="10002"/>
                  </a:ext>
                </a:extLst>
              </a:tr>
              <a:tr h="368800">
                <a:tc>
                  <a:txBody>
                    <a:bodyPr/>
                    <a:lstStyle/>
                    <a:p>
                      <a:pPr lvl="0" algn="ctr">
                        <a:spcBef>
                          <a:spcPts val="0"/>
                        </a:spcBef>
                        <a:buNone/>
                      </a:pPr>
                      <a:r>
                        <a:rPr lang="en-GB">
                          <a:solidFill>
                            <a:schemeClr val="bg2">
                              <a:lumMod val="50000"/>
                            </a:schemeClr>
                          </a:solidFill>
                        </a:rPr>
                        <a:t>3</a:t>
                      </a:r>
                    </a:p>
                  </a:txBody>
                  <a:tcPr marL="91425" marR="91425" marT="91425" marB="91425"/>
                </a:tc>
                <a:tc vMerge="1">
                  <a:txBody>
                    <a:bodyPr/>
                    <a:lstStyle/>
                    <a:p>
                      <a:endParaRPr lang="en-US"/>
                    </a:p>
                  </a:txBody>
                  <a:tcPr/>
                </a:tc>
                <a:tc>
                  <a:txBody>
                    <a:bodyPr/>
                    <a:lstStyle/>
                    <a:p>
                      <a:pPr lvl="0" algn="ctr">
                        <a:spcBef>
                          <a:spcPts val="0"/>
                        </a:spcBef>
                        <a:buNone/>
                      </a:pPr>
                      <a:r>
                        <a:rPr lang="en-GB" dirty="0">
                          <a:solidFill>
                            <a:schemeClr val="bg2">
                              <a:lumMod val="50000"/>
                            </a:schemeClr>
                          </a:solidFill>
                        </a:rPr>
                        <a:t>Circular Pattern</a:t>
                      </a:r>
                    </a:p>
                  </a:txBody>
                  <a:tcPr marL="91425" marR="91425" marT="91425" marB="91425"/>
                </a:tc>
                <a:extLst>
                  <a:ext uri="{0D108BD9-81ED-4DB2-BD59-A6C34878D82A}">
                    <a16:rowId xmlns:a16="http://schemas.microsoft.com/office/drawing/2014/main" val="10003"/>
                  </a:ext>
                </a:extLst>
              </a:tr>
              <a:tr h="368800">
                <a:tc>
                  <a:txBody>
                    <a:bodyPr/>
                    <a:lstStyle/>
                    <a:p>
                      <a:pPr lvl="0" algn="ctr">
                        <a:spcBef>
                          <a:spcPts val="0"/>
                        </a:spcBef>
                        <a:buNone/>
                      </a:pPr>
                      <a:r>
                        <a:rPr lang="en-GB">
                          <a:solidFill>
                            <a:schemeClr val="bg2">
                              <a:lumMod val="50000"/>
                            </a:schemeClr>
                          </a:solidFill>
                        </a:rPr>
                        <a:t>4</a:t>
                      </a:r>
                    </a:p>
                  </a:txBody>
                  <a:tcPr marL="91425" marR="91425" marT="91425" marB="91425"/>
                </a:tc>
                <a:tc vMerge="1">
                  <a:txBody>
                    <a:bodyPr/>
                    <a:lstStyle/>
                    <a:p>
                      <a:endParaRPr lang="en-US"/>
                    </a:p>
                  </a:txBody>
                  <a:tcPr/>
                </a:tc>
                <a:tc>
                  <a:txBody>
                    <a:bodyPr/>
                    <a:lstStyle/>
                    <a:p>
                      <a:pPr lvl="0" algn="ctr">
                        <a:spcBef>
                          <a:spcPts val="0"/>
                        </a:spcBef>
                        <a:buNone/>
                      </a:pPr>
                      <a:r>
                        <a:rPr lang="en-GB">
                          <a:solidFill>
                            <a:schemeClr val="bg2">
                              <a:lumMod val="50000"/>
                            </a:schemeClr>
                          </a:solidFill>
                        </a:rPr>
                        <a:t>Square Pattern</a:t>
                      </a:r>
                    </a:p>
                  </a:txBody>
                  <a:tcPr marL="91425" marR="91425" marT="91425" marB="91425">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4"/>
                  </a:ext>
                </a:extLst>
              </a:tr>
              <a:tr h="368800">
                <a:tc>
                  <a:txBody>
                    <a:bodyPr/>
                    <a:lstStyle/>
                    <a:p>
                      <a:pPr lvl="0" algn="ctr">
                        <a:spcBef>
                          <a:spcPts val="0"/>
                        </a:spcBef>
                        <a:buNone/>
                      </a:pPr>
                      <a:r>
                        <a:rPr lang="en-GB">
                          <a:solidFill>
                            <a:schemeClr val="bg2">
                              <a:lumMod val="50000"/>
                            </a:schemeClr>
                          </a:solidFill>
                        </a:rPr>
                        <a:t>5</a:t>
                      </a:r>
                    </a:p>
                  </a:txBody>
                  <a:tcPr marL="91425" marR="91425" marT="91425" marB="91425"/>
                </a:tc>
                <a:tc rowSpan="4">
                  <a:txBody>
                    <a:bodyPr/>
                    <a:lstStyle/>
                    <a:p>
                      <a:pPr lvl="0" algn="ctr">
                        <a:spcBef>
                          <a:spcPts val="0"/>
                        </a:spcBef>
                        <a:buNone/>
                      </a:pPr>
                      <a:r>
                        <a:rPr lang="en-GB">
                          <a:solidFill>
                            <a:schemeClr val="bg2">
                              <a:lumMod val="50000"/>
                            </a:schemeClr>
                          </a:solidFill>
                        </a:rPr>
                        <a:t>42mm</a:t>
                      </a:r>
                    </a:p>
                  </a:txBody>
                  <a:tcPr marL="91425" marR="91425" marT="91425" marB="91425">
                    <a:lnR w="9525" cap="flat" cmpd="sng">
                      <a:solidFill>
                        <a:srgbClr val="9E9E9E"/>
                      </a:solidFill>
                      <a:prstDash val="solid"/>
                      <a:round/>
                      <a:headEnd type="none" w="med" len="med"/>
                      <a:tailEnd type="none" w="med" len="med"/>
                    </a:lnR>
                  </a:tcPr>
                </a:tc>
                <a:tc>
                  <a:txBody>
                    <a:bodyPr/>
                    <a:lstStyle/>
                    <a:p>
                      <a:pPr lvl="0" algn="ctr" rtl="0">
                        <a:spcBef>
                          <a:spcPts val="0"/>
                        </a:spcBef>
                        <a:buNone/>
                      </a:pPr>
                      <a:r>
                        <a:rPr lang="en-GB" dirty="0">
                          <a:solidFill>
                            <a:schemeClr val="bg2">
                              <a:lumMod val="50000"/>
                            </a:schemeClr>
                          </a:solidFill>
                        </a:rPr>
                        <a:t>Circular PIN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5"/>
                  </a:ext>
                </a:extLst>
              </a:tr>
              <a:tr h="368800">
                <a:tc>
                  <a:txBody>
                    <a:bodyPr/>
                    <a:lstStyle/>
                    <a:p>
                      <a:pPr lvl="0" algn="ctr">
                        <a:spcBef>
                          <a:spcPts val="0"/>
                        </a:spcBef>
                        <a:buNone/>
                      </a:pPr>
                      <a:r>
                        <a:rPr lang="en-GB">
                          <a:solidFill>
                            <a:schemeClr val="bg2">
                              <a:lumMod val="50000"/>
                            </a:schemeClr>
                          </a:solidFill>
                        </a:rPr>
                        <a:t>6</a:t>
                      </a:r>
                    </a:p>
                  </a:txBody>
                  <a:tcPr marL="91425" marR="91425" marT="91425" marB="91425"/>
                </a:tc>
                <a:tc vMerge="1">
                  <a:txBody>
                    <a:bodyPr/>
                    <a:lstStyle/>
                    <a:p>
                      <a:endParaRPr lang="en-US"/>
                    </a:p>
                  </a:txBody>
                  <a:tcPr/>
                </a:tc>
                <a:tc>
                  <a:txBody>
                    <a:bodyPr/>
                    <a:lstStyle/>
                    <a:p>
                      <a:pPr lvl="0" algn="ctr" rtl="0">
                        <a:spcBef>
                          <a:spcPts val="0"/>
                        </a:spcBef>
                        <a:buNone/>
                      </a:pPr>
                      <a:r>
                        <a:rPr lang="en-GB">
                          <a:solidFill>
                            <a:schemeClr val="bg2">
                              <a:lumMod val="50000"/>
                            </a:schemeClr>
                          </a:solidFill>
                        </a:rPr>
                        <a:t>Square PIN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6"/>
                  </a:ext>
                </a:extLst>
              </a:tr>
              <a:tr h="368800">
                <a:tc>
                  <a:txBody>
                    <a:bodyPr/>
                    <a:lstStyle/>
                    <a:p>
                      <a:pPr lvl="0" algn="ctr">
                        <a:spcBef>
                          <a:spcPts val="0"/>
                        </a:spcBef>
                        <a:buNone/>
                      </a:pPr>
                      <a:r>
                        <a:rPr lang="en-GB">
                          <a:solidFill>
                            <a:schemeClr val="bg2">
                              <a:lumMod val="50000"/>
                            </a:schemeClr>
                          </a:solidFill>
                        </a:rPr>
                        <a:t>7</a:t>
                      </a:r>
                    </a:p>
                  </a:txBody>
                  <a:tcPr marL="91425" marR="91425" marT="91425" marB="91425"/>
                </a:tc>
                <a:tc vMerge="1">
                  <a:txBody>
                    <a:bodyPr/>
                    <a:lstStyle/>
                    <a:p>
                      <a:endParaRPr lang="en-US"/>
                    </a:p>
                  </a:txBody>
                  <a:tcPr/>
                </a:tc>
                <a:tc>
                  <a:txBody>
                    <a:bodyPr/>
                    <a:lstStyle/>
                    <a:p>
                      <a:pPr lvl="0" algn="ctr" rtl="0">
                        <a:spcBef>
                          <a:spcPts val="0"/>
                        </a:spcBef>
                        <a:buNone/>
                      </a:pPr>
                      <a:r>
                        <a:rPr lang="en-GB">
                          <a:solidFill>
                            <a:schemeClr val="bg2">
                              <a:lumMod val="50000"/>
                            </a:schemeClr>
                          </a:solidFill>
                        </a:rPr>
                        <a:t>Circular Pattern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7"/>
                  </a:ext>
                </a:extLst>
              </a:tr>
              <a:tr h="368800">
                <a:tc>
                  <a:txBody>
                    <a:bodyPr/>
                    <a:lstStyle/>
                    <a:p>
                      <a:pPr lvl="0" algn="ctr">
                        <a:spcBef>
                          <a:spcPts val="0"/>
                        </a:spcBef>
                        <a:buNone/>
                      </a:pPr>
                      <a:r>
                        <a:rPr lang="en-GB">
                          <a:solidFill>
                            <a:schemeClr val="bg2">
                              <a:lumMod val="50000"/>
                            </a:schemeClr>
                          </a:solidFill>
                        </a:rPr>
                        <a:t>8</a:t>
                      </a:r>
                    </a:p>
                  </a:txBody>
                  <a:tcPr marL="91425" marR="91425" marT="91425" marB="91425"/>
                </a:tc>
                <a:tc vMerge="1">
                  <a:txBody>
                    <a:bodyPr/>
                    <a:lstStyle/>
                    <a:p>
                      <a:endParaRPr lang="en-US"/>
                    </a:p>
                  </a:txBody>
                  <a:tcPr/>
                </a:tc>
                <a:tc>
                  <a:txBody>
                    <a:bodyPr/>
                    <a:lstStyle/>
                    <a:p>
                      <a:pPr lvl="0" algn="ctr" rtl="0">
                        <a:spcBef>
                          <a:spcPts val="0"/>
                        </a:spcBef>
                        <a:buNone/>
                      </a:pPr>
                      <a:r>
                        <a:rPr lang="en-GB" dirty="0">
                          <a:solidFill>
                            <a:schemeClr val="bg2">
                              <a:lumMod val="50000"/>
                            </a:schemeClr>
                          </a:solidFill>
                        </a:rPr>
                        <a:t>Square Pattern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2" name="Rectangle 1"/>
          <p:cNvSpPr/>
          <p:nvPr/>
        </p:nvSpPr>
        <p:spPr>
          <a:xfrm>
            <a:off x="2034029" y="2917327"/>
            <a:ext cx="2325662" cy="375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3" name="Rectangle 12"/>
          <p:cNvSpPr/>
          <p:nvPr/>
        </p:nvSpPr>
        <p:spPr>
          <a:xfrm>
            <a:off x="2032903" y="4488249"/>
            <a:ext cx="2325662" cy="375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4" name="Rectangle 13"/>
          <p:cNvSpPr/>
          <p:nvPr/>
        </p:nvSpPr>
        <p:spPr>
          <a:xfrm>
            <a:off x="6626806" y="3074760"/>
            <a:ext cx="1832459" cy="17893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pic>
        <p:nvPicPr>
          <p:cNvPr id="15" name="Shape 100"/>
          <p:cNvPicPr preferRelativeResize="0"/>
          <p:nvPr/>
        </p:nvPicPr>
        <p:blipFill>
          <a:blip r:embed="rId3">
            <a:alphaModFix/>
          </a:blip>
          <a:stretch>
            <a:fillRect/>
          </a:stretch>
        </p:blipFill>
        <p:spPr>
          <a:xfrm>
            <a:off x="4740749" y="1206650"/>
            <a:ext cx="1468875" cy="1468875"/>
          </a:xfrm>
          <a:prstGeom prst="rect">
            <a:avLst/>
          </a:prstGeom>
          <a:noFill/>
          <a:ln>
            <a:noFill/>
          </a:ln>
        </p:spPr>
      </p:pic>
      <p:pic>
        <p:nvPicPr>
          <p:cNvPr id="16" name="Shape 101"/>
          <p:cNvPicPr preferRelativeResize="0"/>
          <p:nvPr/>
        </p:nvPicPr>
        <p:blipFill>
          <a:blip r:embed="rId4">
            <a:alphaModFix/>
          </a:blip>
          <a:stretch>
            <a:fillRect/>
          </a:stretch>
        </p:blipFill>
        <p:spPr>
          <a:xfrm>
            <a:off x="6832909" y="1206650"/>
            <a:ext cx="1449427" cy="1468875"/>
          </a:xfrm>
          <a:prstGeom prst="rect">
            <a:avLst/>
          </a:prstGeom>
          <a:noFill/>
          <a:ln>
            <a:noFill/>
          </a:ln>
        </p:spPr>
      </p:pic>
      <p:pic>
        <p:nvPicPr>
          <p:cNvPr id="17" name="Shape 102"/>
          <p:cNvPicPr preferRelativeResize="0"/>
          <p:nvPr/>
        </p:nvPicPr>
        <p:blipFill>
          <a:blip r:embed="rId5">
            <a:alphaModFix/>
          </a:blip>
          <a:stretch>
            <a:fillRect/>
          </a:stretch>
        </p:blipFill>
        <p:spPr>
          <a:xfrm>
            <a:off x="4740749" y="3107493"/>
            <a:ext cx="1468874" cy="1449693"/>
          </a:xfrm>
          <a:prstGeom prst="rect">
            <a:avLst/>
          </a:prstGeom>
          <a:noFill/>
          <a:ln>
            <a:noFill/>
          </a:ln>
        </p:spPr>
      </p:pic>
      <p:pic>
        <p:nvPicPr>
          <p:cNvPr id="18" name="Shape 103"/>
          <p:cNvPicPr preferRelativeResize="0"/>
          <p:nvPr/>
        </p:nvPicPr>
        <p:blipFill>
          <a:blip r:embed="rId6">
            <a:alphaModFix/>
          </a:blip>
          <a:stretch>
            <a:fillRect/>
          </a:stretch>
        </p:blipFill>
        <p:spPr>
          <a:xfrm>
            <a:off x="6808599" y="3126507"/>
            <a:ext cx="1468875" cy="1440267"/>
          </a:xfrm>
          <a:prstGeom prst="rect">
            <a:avLst/>
          </a:prstGeom>
          <a:noFill/>
          <a:ln>
            <a:noFill/>
          </a:ln>
        </p:spPr>
      </p:pic>
      <p:sp>
        <p:nvSpPr>
          <p:cNvPr id="19" name="Shape 104"/>
          <p:cNvSpPr txBox="1"/>
          <p:nvPr/>
        </p:nvSpPr>
        <p:spPr>
          <a:xfrm>
            <a:off x="4714637" y="2630525"/>
            <a:ext cx="1748100" cy="297300"/>
          </a:xfrm>
          <a:prstGeom prst="rect">
            <a:avLst/>
          </a:prstGeom>
          <a:noFill/>
          <a:ln>
            <a:noFill/>
          </a:ln>
        </p:spPr>
        <p:txBody>
          <a:bodyPr wrap="square" lIns="91425" tIns="91425" rIns="91425" bIns="91425" anchor="t" anchorCtr="0">
            <a:noAutofit/>
          </a:bodyPr>
          <a:lstStyle/>
          <a:p>
            <a:pPr lvl="0">
              <a:spcBef>
                <a:spcPts val="0"/>
              </a:spcBef>
              <a:buNone/>
            </a:pPr>
            <a:r>
              <a:rPr lang="en-GB" dirty="0"/>
              <a:t>(a) Circular PIN</a:t>
            </a:r>
          </a:p>
        </p:txBody>
      </p:sp>
      <p:sp>
        <p:nvSpPr>
          <p:cNvPr id="20" name="Shape 105"/>
          <p:cNvSpPr txBox="1"/>
          <p:nvPr/>
        </p:nvSpPr>
        <p:spPr>
          <a:xfrm>
            <a:off x="6808600" y="2630512"/>
            <a:ext cx="1748100" cy="297300"/>
          </a:xfrm>
          <a:prstGeom prst="rect">
            <a:avLst/>
          </a:prstGeom>
          <a:noFill/>
          <a:ln>
            <a:noFill/>
          </a:ln>
        </p:spPr>
        <p:txBody>
          <a:bodyPr wrap="square" lIns="91425" tIns="91425" rIns="91425" bIns="91425" anchor="t" anchorCtr="0">
            <a:noAutofit/>
          </a:bodyPr>
          <a:lstStyle/>
          <a:p>
            <a:pPr lvl="0" rtl="0">
              <a:spcBef>
                <a:spcPts val="0"/>
              </a:spcBef>
              <a:buNone/>
            </a:pPr>
            <a:r>
              <a:rPr lang="en-GB"/>
              <a:t>(b) Square PIN</a:t>
            </a:r>
          </a:p>
        </p:txBody>
      </p:sp>
      <p:sp>
        <p:nvSpPr>
          <p:cNvPr id="21" name="Shape 106"/>
          <p:cNvSpPr txBox="1"/>
          <p:nvPr/>
        </p:nvSpPr>
        <p:spPr>
          <a:xfrm>
            <a:off x="4740750" y="4566775"/>
            <a:ext cx="1748100" cy="297300"/>
          </a:xfrm>
          <a:prstGeom prst="rect">
            <a:avLst/>
          </a:prstGeom>
          <a:noFill/>
          <a:ln>
            <a:noFill/>
          </a:ln>
        </p:spPr>
        <p:txBody>
          <a:bodyPr wrap="square" lIns="91425" tIns="91425" rIns="91425" bIns="91425" anchor="t" anchorCtr="0">
            <a:noAutofit/>
          </a:bodyPr>
          <a:lstStyle/>
          <a:p>
            <a:pPr lvl="0" rtl="0">
              <a:spcBef>
                <a:spcPts val="0"/>
              </a:spcBef>
              <a:buNone/>
            </a:pPr>
            <a:r>
              <a:rPr lang="en-GB"/>
              <a:t>(c) Circular Pattern</a:t>
            </a:r>
          </a:p>
        </p:txBody>
      </p:sp>
      <p:sp>
        <p:nvSpPr>
          <p:cNvPr id="22" name="Shape 107"/>
          <p:cNvSpPr txBox="1"/>
          <p:nvPr/>
        </p:nvSpPr>
        <p:spPr>
          <a:xfrm>
            <a:off x="6758375" y="4566775"/>
            <a:ext cx="1748100" cy="297300"/>
          </a:xfrm>
          <a:prstGeom prst="rect">
            <a:avLst/>
          </a:prstGeom>
          <a:noFill/>
          <a:ln>
            <a:noFill/>
          </a:ln>
        </p:spPr>
        <p:txBody>
          <a:bodyPr wrap="square" lIns="91425" tIns="91425" rIns="91425" bIns="91425" anchor="t" anchorCtr="0">
            <a:noAutofit/>
          </a:bodyPr>
          <a:lstStyle/>
          <a:p>
            <a:pPr lvl="0" rtl="0">
              <a:spcBef>
                <a:spcPts val="0"/>
              </a:spcBef>
              <a:buNone/>
            </a:pPr>
            <a:r>
              <a:rPr lang="en-GB"/>
              <a:t>(d) Square Pattern</a:t>
            </a:r>
          </a:p>
        </p:txBody>
      </p:sp>
      <p:cxnSp>
        <p:nvCxnSpPr>
          <p:cNvPr id="23" name="Straight Arrow Connector 22"/>
          <p:cNvCxnSpPr/>
          <p:nvPr/>
        </p:nvCxnSpPr>
        <p:spPr>
          <a:xfrm>
            <a:off x="5305031" y="3536687"/>
            <a:ext cx="34762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297475" y="3536687"/>
            <a:ext cx="355180" cy="65746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210661" y="3590846"/>
            <a:ext cx="347624"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543036" y="3590845"/>
            <a:ext cx="0" cy="66376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297475" y="4194149"/>
            <a:ext cx="35518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543036" y="4233194"/>
            <a:ext cx="35518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66139" y="1473903"/>
            <a:ext cx="1017851" cy="998322"/>
          </a:xfrm>
          <a:prstGeom prst="ellipse">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966139" y="3366257"/>
            <a:ext cx="1017851" cy="998322"/>
          </a:xfrm>
          <a:prstGeom prst="ellipse">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088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rtl="0">
              <a:spcBef>
                <a:spcPts val="0"/>
              </a:spcBef>
              <a:buNone/>
            </a:pPr>
            <a:r>
              <a:rPr lang="en-GB" sz="2800" dirty="0">
                <a:solidFill>
                  <a:schemeClr val="bg2">
                    <a:lumMod val="50000"/>
                  </a:schemeClr>
                </a:solidFill>
                <a:latin typeface="+mn-lt"/>
              </a:rPr>
              <a:t>Experiment Design</a:t>
            </a:r>
          </a:p>
        </p:txBody>
      </p:sp>
      <p:sp>
        <p:nvSpPr>
          <p:cNvPr id="142" name="Shape 142"/>
          <p:cNvSpPr txBox="1"/>
          <p:nvPr/>
        </p:nvSpPr>
        <p:spPr>
          <a:xfrm>
            <a:off x="5695325" y="3883650"/>
            <a:ext cx="999600" cy="177000"/>
          </a:xfrm>
          <a:prstGeom prst="rect">
            <a:avLst/>
          </a:prstGeom>
          <a:noFill/>
          <a:ln>
            <a:noFill/>
          </a:ln>
        </p:spPr>
        <p:txBody>
          <a:bodyPr wrap="square" lIns="91425" tIns="91425" rIns="91425" bIns="91425" anchor="t" anchorCtr="0">
            <a:noAutofit/>
          </a:bodyPr>
          <a:lstStyle/>
          <a:p>
            <a:pPr lvl="0">
              <a:spcBef>
                <a:spcPts val="0"/>
              </a:spcBef>
              <a:buNone/>
            </a:pPr>
            <a:endParaRPr/>
          </a:p>
        </p:txBody>
      </p:sp>
      <p:sp>
        <p:nvSpPr>
          <p:cNvPr id="146" name="Shape 146"/>
          <p:cNvSpPr txBox="1"/>
          <p:nvPr/>
        </p:nvSpPr>
        <p:spPr>
          <a:xfrm>
            <a:off x="2663687" y="1249620"/>
            <a:ext cx="1598212" cy="3395895"/>
          </a:xfrm>
          <a:prstGeom prst="rect">
            <a:avLst/>
          </a:prstGeom>
          <a:noFill/>
          <a:ln>
            <a:noFill/>
          </a:ln>
        </p:spPr>
        <p:txBody>
          <a:bodyPr wrap="square" lIns="91425" tIns="91425" rIns="91425" bIns="91425" anchor="t" anchorCtr="0">
            <a:noAutofit/>
          </a:bodyPr>
          <a:lstStyle/>
          <a:p>
            <a:pPr marL="285750" lvl="0" indent="-285750" rtl="0">
              <a:spcBef>
                <a:spcPts val="0"/>
              </a:spcBef>
              <a:buFont typeface="Arial" panose="020B0604020202020204" pitchFamily="34" charset="0"/>
              <a:buChar char="•"/>
            </a:pPr>
            <a:r>
              <a:rPr lang="en-GB" dirty="0"/>
              <a:t>Simulated smartwatch</a:t>
            </a:r>
          </a:p>
          <a:p>
            <a:pPr marL="285750" lvl="0" indent="-285750" rtl="0">
              <a:spcBef>
                <a:spcPts val="0"/>
              </a:spcBef>
              <a:buFont typeface="Arial" panose="020B0604020202020204" pitchFamily="34" charset="0"/>
              <a:buChar char="•"/>
            </a:pPr>
            <a:endParaRPr lang="en-GB" dirty="0"/>
          </a:p>
          <a:p>
            <a:pPr lvl="0" rtl="0">
              <a:spcBef>
                <a:spcPts val="0"/>
              </a:spcBef>
            </a:pPr>
            <a:endParaRPr lang="en-GB" dirty="0"/>
          </a:p>
          <a:p>
            <a:pPr marL="285750" lvl="0" indent="-285750" rtl="0">
              <a:spcBef>
                <a:spcPts val="0"/>
              </a:spcBef>
              <a:buFont typeface="Arial" panose="020B0604020202020204" pitchFamily="34" charset="0"/>
              <a:buChar char="•"/>
            </a:pPr>
            <a:r>
              <a:rPr lang="en-GB" dirty="0"/>
              <a:t>Keep external factors constant</a:t>
            </a:r>
          </a:p>
        </p:txBody>
      </p:sp>
      <p:sp>
        <p:nvSpPr>
          <p:cNvPr id="148" name="Shape 148"/>
          <p:cNvSpPr txBox="1"/>
          <p:nvPr/>
        </p:nvSpPr>
        <p:spPr>
          <a:xfrm>
            <a:off x="6771986" y="1245286"/>
            <a:ext cx="1562306" cy="2397199"/>
          </a:xfrm>
          <a:prstGeom prst="rect">
            <a:avLst/>
          </a:prstGeom>
          <a:noFill/>
          <a:ln>
            <a:noFill/>
          </a:ln>
        </p:spPr>
        <p:txBody>
          <a:bodyPr wrap="square" lIns="91425" tIns="91425" rIns="91425" bIns="91425" anchor="t" anchorCtr="0">
            <a:noAutofit/>
          </a:bodyPr>
          <a:lstStyle/>
          <a:p>
            <a:pPr marL="285750" lvl="0" indent="-285750" rtl="0">
              <a:spcBef>
                <a:spcPts val="0"/>
              </a:spcBef>
              <a:buFont typeface="Arial" panose="020B0604020202020204" pitchFamily="34" charset="0"/>
              <a:buChar char="•"/>
            </a:pPr>
            <a:r>
              <a:rPr lang="en-GB" dirty="0"/>
              <a:t>A side view of the simulated smartwatch</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516" y="1249622"/>
            <a:ext cx="2233903" cy="339589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7909" y="1247452"/>
            <a:ext cx="2254170" cy="3400229"/>
          </a:xfrm>
          <a:prstGeom prst="rect">
            <a:avLst/>
          </a:prstGeom>
        </p:spPr>
      </p:pic>
      <p:sp>
        <p:nvSpPr>
          <p:cNvPr id="14" name="Rectangle 13"/>
          <p:cNvSpPr/>
          <p:nvPr/>
        </p:nvSpPr>
        <p:spPr>
          <a:xfrm>
            <a:off x="405516" y="1249621"/>
            <a:ext cx="3856383" cy="3395895"/>
          </a:xfrm>
          <a:prstGeom prst="rect">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p:cNvSpPr/>
          <p:nvPr/>
        </p:nvSpPr>
        <p:spPr>
          <a:xfrm>
            <a:off x="4477909" y="1249621"/>
            <a:ext cx="3856383" cy="3395895"/>
          </a:xfrm>
          <a:prstGeom prst="rect">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0" name="Rectangle 9"/>
          <p:cNvSpPr/>
          <p:nvPr/>
        </p:nvSpPr>
        <p:spPr>
          <a:xfrm>
            <a:off x="4422100" y="1318979"/>
            <a:ext cx="4114800" cy="2944080"/>
          </a:xfrm>
          <a:prstGeom prst="rect">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1"/>
          <p:cNvPicPr>
            <a:picLocks/>
          </p:cNvPicPr>
          <p:nvPr/>
        </p:nvPicPr>
        <p:blipFill>
          <a:blip r:embed="rId3">
            <a:extLst>
              <a:ext uri="{28A0092B-C50C-407E-A947-70E740481C1C}">
                <a14:useLocalDpi xmlns:a14="http://schemas.microsoft.com/office/drawing/2010/main" val="0"/>
              </a:ext>
            </a:extLst>
          </a:blip>
          <a:stretch>
            <a:fillRect/>
          </a:stretch>
        </p:blipFill>
        <p:spPr>
          <a:xfrm>
            <a:off x="4438650" y="1318978"/>
            <a:ext cx="4098250" cy="2468880"/>
          </a:xfrm>
          <a:prstGeom prst="rect">
            <a:avLst/>
          </a:prstGeom>
        </p:spPr>
      </p:pic>
      <p:sp>
        <p:nvSpPr>
          <p:cNvPr id="153" name="Shape 153"/>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a:spcBef>
                <a:spcPts val="0"/>
              </a:spcBef>
              <a:buNone/>
            </a:pPr>
            <a:r>
              <a:rPr lang="en-GB" sz="2800" dirty="0">
                <a:solidFill>
                  <a:schemeClr val="bg2">
                    <a:lumMod val="50000"/>
                  </a:schemeClr>
                </a:solidFill>
                <a:latin typeface="+mn-lt"/>
              </a:rPr>
              <a:t>Result &amp; Discussion – DV1: Accuracy</a:t>
            </a:r>
          </a:p>
        </p:txBody>
      </p:sp>
      <p:sp>
        <p:nvSpPr>
          <p:cNvPr id="154" name="Shape 154"/>
          <p:cNvSpPr txBox="1">
            <a:spLocks noGrp="1"/>
          </p:cNvSpPr>
          <p:nvPr>
            <p:ph type="body" idx="1"/>
          </p:nvPr>
        </p:nvSpPr>
        <p:spPr>
          <a:xfrm>
            <a:off x="311700" y="1266175"/>
            <a:ext cx="3999900" cy="3302700"/>
          </a:xfrm>
          <a:prstGeom prst="rect">
            <a:avLst/>
          </a:prstGeom>
        </p:spPr>
        <p:txBody>
          <a:bodyPr wrap="square" lIns="91425" tIns="91425" rIns="91425" bIns="91425" anchor="t" anchorCtr="0">
            <a:noAutofit/>
          </a:bodyPr>
          <a:lstStyle/>
          <a:p>
            <a:pPr lvl="0">
              <a:spcAft>
                <a:spcPts val="600"/>
              </a:spcAft>
              <a:buNone/>
            </a:pPr>
            <a:r>
              <a:rPr lang="en-US" i="1" dirty="0">
                <a:solidFill>
                  <a:schemeClr val="bg2">
                    <a:lumMod val="50000"/>
                  </a:schemeClr>
                </a:solidFill>
                <a:latin typeface="+mn-lt"/>
              </a:rPr>
              <a:t>PIN </a:t>
            </a:r>
            <a:r>
              <a:rPr lang="en-US" dirty="0">
                <a:solidFill>
                  <a:schemeClr val="bg2">
                    <a:lumMod val="50000"/>
                  </a:schemeClr>
                </a:solidFill>
                <a:latin typeface="+mn-lt"/>
              </a:rPr>
              <a:t>methods &gt; </a:t>
            </a:r>
            <a:r>
              <a:rPr lang="en-US" i="1" dirty="0">
                <a:solidFill>
                  <a:schemeClr val="bg2">
                    <a:lumMod val="50000"/>
                  </a:schemeClr>
                </a:solidFill>
                <a:latin typeface="+mn-lt"/>
              </a:rPr>
              <a:t>Pattern </a:t>
            </a:r>
            <a:r>
              <a:rPr lang="en-US" dirty="0">
                <a:solidFill>
                  <a:schemeClr val="bg2">
                    <a:lumMod val="50000"/>
                  </a:schemeClr>
                </a:solidFill>
                <a:latin typeface="+mn-lt"/>
              </a:rPr>
              <a:t>methods. Potential reasons:</a:t>
            </a:r>
          </a:p>
          <a:p>
            <a:pPr marL="457200" lvl="0" indent="-228600">
              <a:spcAft>
                <a:spcPts val="600"/>
              </a:spcAft>
            </a:pPr>
            <a:r>
              <a:rPr lang="en-US" dirty="0">
                <a:solidFill>
                  <a:schemeClr val="bg2">
                    <a:lumMod val="50000"/>
                  </a:schemeClr>
                </a:solidFill>
                <a:latin typeface="+mn-lt"/>
              </a:rPr>
              <a:t>Shorter finger motion on the screen</a:t>
            </a:r>
          </a:p>
          <a:p>
            <a:pPr marL="457200" lvl="0" indent="-228600">
              <a:spcAft>
                <a:spcPts val="600"/>
              </a:spcAft>
            </a:pPr>
            <a:r>
              <a:rPr lang="en-US" dirty="0">
                <a:solidFill>
                  <a:schemeClr val="bg2">
                    <a:lumMod val="50000"/>
                  </a:schemeClr>
                </a:solidFill>
                <a:latin typeface="+mn-lt"/>
              </a:rPr>
              <a:t>The fat finger effect; lower chance of visual occlusion</a:t>
            </a:r>
          </a:p>
          <a:p>
            <a:pPr marL="228600" lvl="0">
              <a:spcAft>
                <a:spcPts val="600"/>
              </a:spcAft>
              <a:buNone/>
            </a:pPr>
            <a:endParaRPr lang="en-US" dirty="0">
              <a:solidFill>
                <a:schemeClr val="bg2">
                  <a:lumMod val="50000"/>
                </a:schemeClr>
              </a:solidFill>
              <a:latin typeface="+mn-lt"/>
            </a:endParaRPr>
          </a:p>
          <a:p>
            <a:pPr lvl="0">
              <a:spcAft>
                <a:spcPts val="600"/>
              </a:spcAft>
              <a:buNone/>
            </a:pPr>
            <a:r>
              <a:rPr lang="en-US" i="1" dirty="0">
                <a:solidFill>
                  <a:schemeClr val="bg2">
                    <a:lumMod val="50000"/>
                  </a:schemeClr>
                </a:solidFill>
                <a:latin typeface="+mn-lt"/>
              </a:rPr>
              <a:t>Circular</a:t>
            </a:r>
            <a:r>
              <a:rPr lang="en-US" dirty="0">
                <a:solidFill>
                  <a:schemeClr val="bg2">
                    <a:lumMod val="50000"/>
                  </a:schemeClr>
                </a:solidFill>
                <a:latin typeface="+mn-lt"/>
              </a:rPr>
              <a:t> UIs &gt; </a:t>
            </a:r>
            <a:r>
              <a:rPr lang="en-US" i="1" dirty="0">
                <a:solidFill>
                  <a:schemeClr val="bg2">
                    <a:lumMod val="50000"/>
                  </a:schemeClr>
                </a:solidFill>
                <a:latin typeface="+mn-lt"/>
              </a:rPr>
              <a:t>Square</a:t>
            </a:r>
            <a:r>
              <a:rPr lang="en-US" dirty="0">
                <a:solidFill>
                  <a:schemeClr val="bg2">
                    <a:lumMod val="50000"/>
                  </a:schemeClr>
                </a:solidFill>
                <a:latin typeface="+mn-lt"/>
              </a:rPr>
              <a:t> UIs. Potential reasons:</a:t>
            </a:r>
          </a:p>
          <a:p>
            <a:pPr marL="457200" lvl="0" indent="-228600">
              <a:spcAft>
                <a:spcPts val="600"/>
              </a:spcAft>
            </a:pPr>
            <a:r>
              <a:rPr lang="en-US" dirty="0">
                <a:solidFill>
                  <a:schemeClr val="bg2">
                    <a:lumMod val="50000"/>
                  </a:schemeClr>
                </a:solidFill>
                <a:latin typeface="+mn-lt"/>
              </a:rPr>
              <a:t>Fewer buttons (6 </a:t>
            </a:r>
            <a:r>
              <a:rPr lang="en-US" i="1" dirty="0">
                <a:solidFill>
                  <a:schemeClr val="bg2">
                    <a:lumMod val="50000"/>
                  </a:schemeClr>
                </a:solidFill>
                <a:latin typeface="+mn-lt"/>
              </a:rPr>
              <a:t>vs.</a:t>
            </a:r>
            <a:r>
              <a:rPr lang="en-US" dirty="0">
                <a:solidFill>
                  <a:schemeClr val="bg2">
                    <a:lumMod val="50000"/>
                  </a:schemeClr>
                </a:solidFill>
                <a:latin typeface="+mn-lt"/>
              </a:rPr>
              <a:t> 9)</a:t>
            </a:r>
          </a:p>
          <a:p>
            <a:pPr lvl="0">
              <a:spcAft>
                <a:spcPts val="600"/>
              </a:spcAft>
              <a:buNone/>
            </a:pPr>
            <a:endParaRPr lang="en-US" dirty="0">
              <a:solidFill>
                <a:schemeClr val="bg2">
                  <a:lumMod val="50000"/>
                </a:schemeClr>
              </a:solidFill>
              <a:latin typeface="+mn-lt"/>
            </a:endParaRPr>
          </a:p>
        </p:txBody>
      </p:sp>
      <p:sp>
        <p:nvSpPr>
          <p:cNvPr id="155" name="Shape 155"/>
          <p:cNvSpPr txBox="1">
            <a:spLocks noGrp="1"/>
          </p:cNvSpPr>
          <p:nvPr>
            <p:ph type="body" idx="2"/>
          </p:nvPr>
        </p:nvSpPr>
        <p:spPr>
          <a:xfrm>
            <a:off x="4422100" y="3787858"/>
            <a:ext cx="4410200" cy="475200"/>
          </a:xfrm>
          <a:prstGeom prst="rect">
            <a:avLst/>
          </a:prstGeom>
        </p:spPr>
        <p:txBody>
          <a:bodyPr wrap="square" lIns="91425" tIns="91425" rIns="91425" bIns="91425" anchor="t" anchorCtr="0">
            <a:noAutofit/>
          </a:bodyPr>
          <a:lstStyle/>
          <a:p>
            <a:pPr lvl="0" rtl="0">
              <a:spcBef>
                <a:spcPts val="0"/>
              </a:spcBef>
              <a:buNone/>
            </a:pPr>
            <a:r>
              <a:rPr lang="en-GB" dirty="0">
                <a:solidFill>
                  <a:schemeClr val="bg2">
                    <a:lumMod val="50000"/>
                  </a:schemeClr>
                </a:solidFill>
                <a:latin typeface="+mn-lt"/>
              </a:rPr>
              <a:t>Accuracies for different independent variables</a:t>
            </a:r>
          </a:p>
        </p:txBody>
      </p:sp>
      <p:sp>
        <p:nvSpPr>
          <p:cNvPr id="6" name="Rectangle 5"/>
          <p:cNvSpPr/>
          <p:nvPr/>
        </p:nvSpPr>
        <p:spPr>
          <a:xfrm>
            <a:off x="311700" y="1320883"/>
            <a:ext cx="3999900" cy="14449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7" name="Rectangle 6"/>
          <p:cNvSpPr/>
          <p:nvPr/>
        </p:nvSpPr>
        <p:spPr>
          <a:xfrm>
            <a:off x="7170885" y="1333912"/>
            <a:ext cx="1366015" cy="24539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4" name="Rectangle 13"/>
          <p:cNvSpPr/>
          <p:nvPr/>
        </p:nvSpPr>
        <p:spPr>
          <a:xfrm>
            <a:off x="4413977" y="1390001"/>
            <a:ext cx="4122923" cy="2858150"/>
          </a:xfrm>
          <a:prstGeom prst="rect">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3" name="Shape 153"/>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a:spcBef>
                <a:spcPts val="0"/>
              </a:spcBef>
              <a:buNone/>
            </a:pPr>
            <a:r>
              <a:rPr lang="en-GB" sz="2800" dirty="0">
                <a:solidFill>
                  <a:schemeClr val="bg2">
                    <a:lumMod val="50000"/>
                  </a:schemeClr>
                </a:solidFill>
                <a:latin typeface="+mn-lt"/>
              </a:rPr>
              <a:t>Result &amp; Discussion – DV1: Accuracy</a:t>
            </a:r>
          </a:p>
        </p:txBody>
      </p:sp>
      <p:sp>
        <p:nvSpPr>
          <p:cNvPr id="154" name="Shape 154"/>
          <p:cNvSpPr txBox="1">
            <a:spLocks noGrp="1"/>
          </p:cNvSpPr>
          <p:nvPr>
            <p:ph type="body" idx="1"/>
          </p:nvPr>
        </p:nvSpPr>
        <p:spPr>
          <a:xfrm>
            <a:off x="311700" y="1266175"/>
            <a:ext cx="3999900" cy="3302700"/>
          </a:xfrm>
          <a:prstGeom prst="rect">
            <a:avLst/>
          </a:prstGeom>
        </p:spPr>
        <p:txBody>
          <a:bodyPr wrap="square" lIns="91425" tIns="91425" rIns="91425" bIns="91425" anchor="t" anchorCtr="0">
            <a:noAutofit/>
          </a:bodyPr>
          <a:lstStyle/>
          <a:p>
            <a:pPr lvl="0">
              <a:spcAft>
                <a:spcPts val="600"/>
              </a:spcAft>
              <a:buNone/>
            </a:pPr>
            <a:r>
              <a:rPr lang="en-US" i="1" dirty="0">
                <a:solidFill>
                  <a:schemeClr val="bg2">
                    <a:lumMod val="50000"/>
                  </a:schemeClr>
                </a:solidFill>
                <a:latin typeface="+mn-lt"/>
              </a:rPr>
              <a:t>PIN </a:t>
            </a:r>
            <a:r>
              <a:rPr lang="en-US" dirty="0">
                <a:solidFill>
                  <a:schemeClr val="bg2">
                    <a:lumMod val="50000"/>
                  </a:schemeClr>
                </a:solidFill>
                <a:latin typeface="+mn-lt"/>
              </a:rPr>
              <a:t>methods &gt; </a:t>
            </a:r>
            <a:r>
              <a:rPr lang="en-US" i="1" dirty="0">
                <a:solidFill>
                  <a:schemeClr val="bg2">
                    <a:lumMod val="50000"/>
                  </a:schemeClr>
                </a:solidFill>
                <a:latin typeface="+mn-lt"/>
              </a:rPr>
              <a:t>Pattern </a:t>
            </a:r>
            <a:r>
              <a:rPr lang="en-US" dirty="0">
                <a:solidFill>
                  <a:schemeClr val="bg2">
                    <a:lumMod val="50000"/>
                  </a:schemeClr>
                </a:solidFill>
                <a:latin typeface="+mn-lt"/>
              </a:rPr>
              <a:t>methods. Potential reasons:</a:t>
            </a:r>
          </a:p>
          <a:p>
            <a:pPr marL="457200" lvl="0" indent="-228600">
              <a:spcAft>
                <a:spcPts val="600"/>
              </a:spcAft>
            </a:pPr>
            <a:r>
              <a:rPr lang="en-US" dirty="0">
                <a:solidFill>
                  <a:schemeClr val="bg2">
                    <a:lumMod val="50000"/>
                  </a:schemeClr>
                </a:solidFill>
                <a:latin typeface="+mn-lt"/>
              </a:rPr>
              <a:t>Shorter finger motion on the screen</a:t>
            </a:r>
          </a:p>
          <a:p>
            <a:pPr marL="457200" lvl="0" indent="-228600">
              <a:spcAft>
                <a:spcPts val="600"/>
              </a:spcAft>
            </a:pPr>
            <a:r>
              <a:rPr lang="en-US" dirty="0">
                <a:solidFill>
                  <a:schemeClr val="bg2">
                    <a:lumMod val="50000"/>
                  </a:schemeClr>
                </a:solidFill>
                <a:latin typeface="+mn-lt"/>
              </a:rPr>
              <a:t>The fat finger effect; lower chance of visual occlusion</a:t>
            </a:r>
          </a:p>
          <a:p>
            <a:pPr marL="228600" lvl="0">
              <a:spcAft>
                <a:spcPts val="600"/>
              </a:spcAft>
              <a:buNone/>
            </a:pPr>
            <a:endParaRPr lang="en-US" dirty="0">
              <a:solidFill>
                <a:schemeClr val="bg2">
                  <a:lumMod val="50000"/>
                </a:schemeClr>
              </a:solidFill>
              <a:latin typeface="+mn-lt"/>
            </a:endParaRPr>
          </a:p>
          <a:p>
            <a:pPr lvl="0">
              <a:spcAft>
                <a:spcPts val="600"/>
              </a:spcAft>
              <a:buNone/>
            </a:pPr>
            <a:r>
              <a:rPr lang="en-US" i="1" dirty="0">
                <a:solidFill>
                  <a:schemeClr val="bg2">
                    <a:lumMod val="50000"/>
                  </a:schemeClr>
                </a:solidFill>
                <a:latin typeface="+mn-lt"/>
              </a:rPr>
              <a:t>Circular</a:t>
            </a:r>
            <a:r>
              <a:rPr lang="en-US" dirty="0">
                <a:solidFill>
                  <a:schemeClr val="bg2">
                    <a:lumMod val="50000"/>
                  </a:schemeClr>
                </a:solidFill>
                <a:latin typeface="+mn-lt"/>
              </a:rPr>
              <a:t> UIs &gt; </a:t>
            </a:r>
            <a:r>
              <a:rPr lang="en-US" i="1" dirty="0">
                <a:solidFill>
                  <a:schemeClr val="bg2">
                    <a:lumMod val="50000"/>
                  </a:schemeClr>
                </a:solidFill>
                <a:latin typeface="+mn-lt"/>
              </a:rPr>
              <a:t>Square</a:t>
            </a:r>
            <a:r>
              <a:rPr lang="en-US" dirty="0">
                <a:solidFill>
                  <a:schemeClr val="bg2">
                    <a:lumMod val="50000"/>
                  </a:schemeClr>
                </a:solidFill>
                <a:latin typeface="+mn-lt"/>
              </a:rPr>
              <a:t> UIs. Potential reasons:</a:t>
            </a:r>
          </a:p>
          <a:p>
            <a:pPr marL="457200" lvl="0" indent="-228600">
              <a:spcAft>
                <a:spcPts val="600"/>
              </a:spcAft>
            </a:pPr>
            <a:r>
              <a:rPr lang="en-US" dirty="0">
                <a:solidFill>
                  <a:schemeClr val="bg2">
                    <a:lumMod val="50000"/>
                  </a:schemeClr>
                </a:solidFill>
                <a:latin typeface="+mn-lt"/>
              </a:rPr>
              <a:t>Fewer buttons (6 </a:t>
            </a:r>
            <a:r>
              <a:rPr lang="en-US" i="1" dirty="0">
                <a:solidFill>
                  <a:schemeClr val="bg2">
                    <a:lumMod val="50000"/>
                  </a:schemeClr>
                </a:solidFill>
                <a:latin typeface="+mn-lt"/>
              </a:rPr>
              <a:t>vs.</a:t>
            </a:r>
            <a:r>
              <a:rPr lang="en-US" dirty="0">
                <a:solidFill>
                  <a:schemeClr val="bg2">
                    <a:lumMod val="50000"/>
                  </a:schemeClr>
                </a:solidFill>
                <a:latin typeface="+mn-lt"/>
              </a:rPr>
              <a:t> 9)</a:t>
            </a:r>
          </a:p>
          <a:p>
            <a:pPr lvl="0">
              <a:spcAft>
                <a:spcPts val="600"/>
              </a:spcAft>
              <a:buNone/>
            </a:pPr>
            <a:endParaRPr lang="en-US" dirty="0">
              <a:solidFill>
                <a:schemeClr val="bg2">
                  <a:lumMod val="50000"/>
                </a:schemeClr>
              </a:solidFill>
              <a:latin typeface="+mn-lt"/>
            </a:endParaRPr>
          </a:p>
        </p:txBody>
      </p:sp>
      <p:sp>
        <p:nvSpPr>
          <p:cNvPr id="6" name="Rectangle 5"/>
          <p:cNvSpPr/>
          <p:nvPr/>
        </p:nvSpPr>
        <p:spPr>
          <a:xfrm>
            <a:off x="352249" y="3089200"/>
            <a:ext cx="3918802" cy="9362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pic>
        <p:nvPicPr>
          <p:cNvPr id="11" name="Picture 10"/>
          <p:cNvPicPr>
            <a:picLocks/>
          </p:cNvPicPr>
          <p:nvPr/>
        </p:nvPicPr>
        <p:blipFill>
          <a:blip r:embed="rId3">
            <a:extLst>
              <a:ext uri="{28A0092B-C50C-407E-A947-70E740481C1C}">
                <a14:useLocalDpi xmlns:a14="http://schemas.microsoft.com/office/drawing/2010/main" val="0"/>
              </a:ext>
            </a:extLst>
          </a:blip>
          <a:stretch>
            <a:fillRect/>
          </a:stretch>
        </p:blipFill>
        <p:spPr>
          <a:xfrm>
            <a:off x="4422100" y="1390000"/>
            <a:ext cx="4114800" cy="2468880"/>
          </a:xfrm>
          <a:prstGeom prst="rect">
            <a:avLst/>
          </a:prstGeom>
        </p:spPr>
      </p:pic>
      <p:sp>
        <p:nvSpPr>
          <p:cNvPr id="12" name="Shape 155"/>
          <p:cNvSpPr txBox="1">
            <a:spLocks noGrp="1"/>
          </p:cNvSpPr>
          <p:nvPr>
            <p:ph type="body" idx="2"/>
          </p:nvPr>
        </p:nvSpPr>
        <p:spPr>
          <a:xfrm>
            <a:off x="4422100" y="3858880"/>
            <a:ext cx="4410200" cy="475200"/>
          </a:xfrm>
          <a:prstGeom prst="rect">
            <a:avLst/>
          </a:prstGeom>
        </p:spPr>
        <p:txBody>
          <a:bodyPr wrap="square" lIns="91425" tIns="91425" rIns="91425" bIns="91425" anchor="t" anchorCtr="0">
            <a:noAutofit/>
          </a:bodyPr>
          <a:lstStyle/>
          <a:p>
            <a:pPr lvl="0" rtl="0">
              <a:spcBef>
                <a:spcPts val="0"/>
              </a:spcBef>
              <a:buNone/>
            </a:pPr>
            <a:r>
              <a:rPr lang="en-GB" dirty="0">
                <a:solidFill>
                  <a:schemeClr val="bg2">
                    <a:lumMod val="50000"/>
                  </a:schemeClr>
                </a:solidFill>
                <a:latin typeface="+mn-lt"/>
              </a:rPr>
              <a:t>Accuracies for different independent variables</a:t>
            </a:r>
          </a:p>
        </p:txBody>
      </p:sp>
      <p:sp>
        <p:nvSpPr>
          <p:cNvPr id="13" name="Rectangle 12"/>
          <p:cNvSpPr/>
          <p:nvPr/>
        </p:nvSpPr>
        <p:spPr>
          <a:xfrm>
            <a:off x="4732485" y="1390000"/>
            <a:ext cx="1230165" cy="24614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Tree>
    <p:extLst>
      <p:ext uri="{BB962C8B-B14F-4D97-AF65-F5344CB8AC3E}">
        <p14:creationId xmlns:p14="http://schemas.microsoft.com/office/powerpoint/2010/main" val="1233600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1" name="Rectangle 10"/>
          <p:cNvSpPr/>
          <p:nvPr/>
        </p:nvSpPr>
        <p:spPr>
          <a:xfrm>
            <a:off x="4413052" y="1323975"/>
            <a:ext cx="4054769" cy="2963053"/>
          </a:xfrm>
          <a:prstGeom prst="rect">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1" name="Shape 161"/>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rtl="0">
              <a:spcBef>
                <a:spcPts val="0"/>
              </a:spcBef>
              <a:buNone/>
            </a:pPr>
            <a:r>
              <a:rPr lang="en-GB" sz="2800" dirty="0">
                <a:solidFill>
                  <a:schemeClr val="bg2">
                    <a:lumMod val="50000"/>
                  </a:schemeClr>
                </a:solidFill>
                <a:latin typeface="+mn-lt"/>
              </a:rPr>
              <a:t>Result &amp; Discussion – DV2: peed</a:t>
            </a:r>
          </a:p>
        </p:txBody>
      </p:sp>
      <p:sp>
        <p:nvSpPr>
          <p:cNvPr id="162" name="Shape 162"/>
          <p:cNvSpPr txBox="1">
            <a:spLocks noGrp="1"/>
          </p:cNvSpPr>
          <p:nvPr>
            <p:ph type="body" idx="1"/>
          </p:nvPr>
        </p:nvSpPr>
        <p:spPr>
          <a:xfrm>
            <a:off x="311700" y="1266175"/>
            <a:ext cx="3999900" cy="3302700"/>
          </a:xfrm>
          <a:prstGeom prst="rect">
            <a:avLst/>
          </a:prstGeom>
        </p:spPr>
        <p:txBody>
          <a:bodyPr wrap="square" lIns="91425" tIns="91425" rIns="91425" bIns="91425" anchor="t" anchorCtr="0">
            <a:noAutofit/>
          </a:bodyPr>
          <a:lstStyle/>
          <a:p>
            <a:pPr lvl="0" rtl="0">
              <a:spcBef>
                <a:spcPts val="0"/>
              </a:spcBef>
              <a:spcAft>
                <a:spcPts val="600"/>
              </a:spcAft>
              <a:buNone/>
            </a:pPr>
            <a:r>
              <a:rPr lang="en-GB" i="1" dirty="0">
                <a:solidFill>
                  <a:schemeClr val="bg2">
                    <a:lumMod val="50000"/>
                  </a:schemeClr>
                </a:solidFill>
                <a:latin typeface="+mn-lt"/>
              </a:rPr>
              <a:t>Pattern </a:t>
            </a:r>
            <a:r>
              <a:rPr lang="en-GB" dirty="0">
                <a:solidFill>
                  <a:schemeClr val="bg2">
                    <a:lumMod val="50000"/>
                  </a:schemeClr>
                </a:solidFill>
                <a:latin typeface="+mn-lt"/>
              </a:rPr>
              <a:t>methods &gt; </a:t>
            </a:r>
            <a:r>
              <a:rPr lang="en-GB" i="1" dirty="0">
                <a:solidFill>
                  <a:schemeClr val="bg2">
                    <a:lumMod val="50000"/>
                  </a:schemeClr>
                </a:solidFill>
                <a:latin typeface="+mn-lt"/>
              </a:rPr>
              <a:t>PIN </a:t>
            </a:r>
            <a:r>
              <a:rPr lang="en-GB" dirty="0">
                <a:solidFill>
                  <a:schemeClr val="bg2">
                    <a:lumMod val="50000"/>
                  </a:schemeClr>
                </a:solidFill>
                <a:latin typeface="+mn-lt"/>
              </a:rPr>
              <a:t>methods. </a:t>
            </a:r>
          </a:p>
          <a:p>
            <a:pPr lvl="0" rtl="0">
              <a:spcBef>
                <a:spcPts val="0"/>
              </a:spcBef>
              <a:spcAft>
                <a:spcPts val="600"/>
              </a:spcAft>
              <a:buNone/>
            </a:pPr>
            <a:r>
              <a:rPr lang="en-GB" dirty="0">
                <a:solidFill>
                  <a:schemeClr val="bg2">
                    <a:lumMod val="50000"/>
                  </a:schemeClr>
                </a:solidFill>
                <a:latin typeface="+mn-lt"/>
              </a:rPr>
              <a:t>Potential reasons:</a:t>
            </a:r>
          </a:p>
          <a:p>
            <a:pPr marL="457200" lvl="0" indent="-228600" rtl="0">
              <a:spcBef>
                <a:spcPts val="0"/>
              </a:spcBef>
              <a:spcAft>
                <a:spcPts val="600"/>
              </a:spcAft>
            </a:pPr>
            <a:r>
              <a:rPr lang="en-GB" i="1" dirty="0">
                <a:solidFill>
                  <a:schemeClr val="bg2">
                    <a:lumMod val="50000"/>
                  </a:schemeClr>
                </a:solidFill>
                <a:latin typeface="+mn-lt"/>
              </a:rPr>
              <a:t>Pattern</a:t>
            </a:r>
            <a:r>
              <a:rPr lang="en-GB" dirty="0">
                <a:solidFill>
                  <a:schemeClr val="bg2">
                    <a:lumMod val="50000"/>
                  </a:schemeClr>
                </a:solidFill>
                <a:latin typeface="+mn-lt"/>
              </a:rPr>
              <a:t> methods do not require repetitive touches on the screen</a:t>
            </a:r>
          </a:p>
          <a:p>
            <a:pPr lvl="0" rtl="0">
              <a:spcBef>
                <a:spcPts val="0"/>
              </a:spcBef>
              <a:spcAft>
                <a:spcPts val="600"/>
              </a:spcAft>
              <a:buNone/>
            </a:pPr>
            <a:endParaRPr lang="en-GB" dirty="0">
              <a:solidFill>
                <a:schemeClr val="bg2">
                  <a:lumMod val="50000"/>
                </a:schemeClr>
              </a:solidFill>
              <a:latin typeface="+mn-lt"/>
            </a:endParaRPr>
          </a:p>
          <a:p>
            <a:pPr lvl="0" rtl="0">
              <a:spcBef>
                <a:spcPts val="0"/>
              </a:spcBef>
              <a:spcAft>
                <a:spcPts val="600"/>
              </a:spcAft>
              <a:buNone/>
            </a:pPr>
            <a:r>
              <a:rPr lang="en-GB" dirty="0">
                <a:solidFill>
                  <a:schemeClr val="bg2">
                    <a:lumMod val="50000"/>
                  </a:schemeClr>
                </a:solidFill>
                <a:latin typeface="+mn-lt"/>
              </a:rPr>
              <a:t>UI and Display Size show NO significant effect.</a:t>
            </a:r>
          </a:p>
        </p:txBody>
      </p:sp>
      <p:sp>
        <p:nvSpPr>
          <p:cNvPr id="163" name="Shape 163"/>
          <p:cNvSpPr txBox="1"/>
          <p:nvPr/>
        </p:nvSpPr>
        <p:spPr>
          <a:xfrm>
            <a:off x="4413052" y="3859529"/>
            <a:ext cx="4073723" cy="455296"/>
          </a:xfrm>
          <a:prstGeom prst="rect">
            <a:avLst/>
          </a:prstGeom>
          <a:noFill/>
          <a:ln>
            <a:noFill/>
          </a:ln>
        </p:spPr>
        <p:txBody>
          <a:bodyPr wrap="square" lIns="91425" tIns="91425" rIns="91425" bIns="91425" anchor="t" anchorCtr="0">
            <a:noAutofit/>
          </a:bodyPr>
          <a:lstStyle/>
          <a:p>
            <a:pPr lvl="0">
              <a:spcBef>
                <a:spcPts val="0"/>
              </a:spcBef>
              <a:buNone/>
            </a:pPr>
            <a:r>
              <a:rPr lang="en-GB" dirty="0">
                <a:solidFill>
                  <a:schemeClr val="bg2">
                    <a:lumMod val="50000"/>
                  </a:schemeClr>
                </a:solidFill>
                <a:latin typeface="+mn-lt"/>
                <a:ea typeface="Open Sans"/>
                <a:cs typeface="Open Sans"/>
                <a:sym typeface="Open Sans"/>
              </a:rPr>
              <a:t>Time for different independent variables</a:t>
            </a:r>
          </a:p>
        </p:txBody>
      </p:sp>
      <p:sp>
        <p:nvSpPr>
          <p:cNvPr id="6" name="Rectangle 5"/>
          <p:cNvSpPr/>
          <p:nvPr/>
        </p:nvSpPr>
        <p:spPr>
          <a:xfrm>
            <a:off x="370294" y="1320884"/>
            <a:ext cx="3941306" cy="12107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808" t="2350" r="1008" b="1620"/>
          <a:stretch/>
        </p:blipFill>
        <p:spPr>
          <a:xfrm>
            <a:off x="4446954" y="1320884"/>
            <a:ext cx="4071329" cy="2468880"/>
          </a:xfrm>
          <a:prstGeom prst="rect">
            <a:avLst/>
          </a:prstGeom>
        </p:spPr>
      </p:pic>
      <p:sp>
        <p:nvSpPr>
          <p:cNvPr id="9" name="Rectangle 8"/>
          <p:cNvSpPr/>
          <p:nvPr/>
        </p:nvSpPr>
        <p:spPr>
          <a:xfrm>
            <a:off x="7247343" y="1320884"/>
            <a:ext cx="1220478" cy="25386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rtl="0">
              <a:spcBef>
                <a:spcPts val="0"/>
              </a:spcBef>
              <a:buNone/>
            </a:pPr>
            <a:r>
              <a:rPr lang="en-GB" sz="2800" dirty="0">
                <a:solidFill>
                  <a:schemeClr val="bg2">
                    <a:lumMod val="50000"/>
                  </a:schemeClr>
                </a:solidFill>
                <a:latin typeface="+mn-lt"/>
              </a:rPr>
              <a:t>Result &amp; Discussion – DV2: Speed</a:t>
            </a:r>
          </a:p>
        </p:txBody>
      </p:sp>
      <p:sp>
        <p:nvSpPr>
          <p:cNvPr id="162" name="Shape 162"/>
          <p:cNvSpPr txBox="1">
            <a:spLocks noGrp="1"/>
          </p:cNvSpPr>
          <p:nvPr>
            <p:ph type="body" idx="1"/>
          </p:nvPr>
        </p:nvSpPr>
        <p:spPr>
          <a:xfrm>
            <a:off x="311700" y="1266175"/>
            <a:ext cx="3999900" cy="3302700"/>
          </a:xfrm>
          <a:prstGeom prst="rect">
            <a:avLst/>
          </a:prstGeom>
        </p:spPr>
        <p:txBody>
          <a:bodyPr wrap="square" lIns="91425" tIns="91425" rIns="91425" bIns="91425" anchor="t" anchorCtr="0">
            <a:noAutofit/>
          </a:bodyPr>
          <a:lstStyle/>
          <a:p>
            <a:pPr lvl="0">
              <a:spcAft>
                <a:spcPts val="600"/>
              </a:spcAft>
              <a:buNone/>
            </a:pPr>
            <a:r>
              <a:rPr lang="en-GB" i="1" dirty="0">
                <a:solidFill>
                  <a:schemeClr val="bg2">
                    <a:lumMod val="50000"/>
                  </a:schemeClr>
                </a:solidFill>
                <a:latin typeface="+mn-lt"/>
              </a:rPr>
              <a:t>Pattern </a:t>
            </a:r>
            <a:r>
              <a:rPr lang="en-GB" dirty="0">
                <a:solidFill>
                  <a:schemeClr val="bg2">
                    <a:lumMod val="50000"/>
                  </a:schemeClr>
                </a:solidFill>
                <a:latin typeface="+mn-lt"/>
              </a:rPr>
              <a:t>methods &gt; </a:t>
            </a:r>
            <a:r>
              <a:rPr lang="en-GB" i="1" dirty="0">
                <a:solidFill>
                  <a:schemeClr val="bg2">
                    <a:lumMod val="50000"/>
                  </a:schemeClr>
                </a:solidFill>
                <a:latin typeface="+mn-lt"/>
              </a:rPr>
              <a:t>PIN </a:t>
            </a:r>
            <a:r>
              <a:rPr lang="en-GB" dirty="0">
                <a:solidFill>
                  <a:schemeClr val="bg2">
                    <a:lumMod val="50000"/>
                  </a:schemeClr>
                </a:solidFill>
                <a:latin typeface="+mn-lt"/>
              </a:rPr>
              <a:t>methods. </a:t>
            </a:r>
          </a:p>
          <a:p>
            <a:pPr lvl="0">
              <a:spcAft>
                <a:spcPts val="600"/>
              </a:spcAft>
              <a:buNone/>
            </a:pPr>
            <a:r>
              <a:rPr lang="en-GB" dirty="0">
                <a:solidFill>
                  <a:schemeClr val="bg2">
                    <a:lumMod val="50000"/>
                  </a:schemeClr>
                </a:solidFill>
                <a:latin typeface="+mn-lt"/>
              </a:rPr>
              <a:t>Potential reasons:</a:t>
            </a:r>
          </a:p>
          <a:p>
            <a:pPr marL="457200" lvl="0" indent="-228600">
              <a:spcAft>
                <a:spcPts val="600"/>
              </a:spcAft>
            </a:pPr>
            <a:r>
              <a:rPr lang="en-GB" i="1" dirty="0">
                <a:solidFill>
                  <a:schemeClr val="bg2">
                    <a:lumMod val="50000"/>
                  </a:schemeClr>
                </a:solidFill>
                <a:latin typeface="+mn-lt"/>
              </a:rPr>
              <a:t>Pattern</a:t>
            </a:r>
            <a:r>
              <a:rPr lang="en-GB" dirty="0">
                <a:solidFill>
                  <a:schemeClr val="bg2">
                    <a:lumMod val="50000"/>
                  </a:schemeClr>
                </a:solidFill>
                <a:latin typeface="+mn-lt"/>
              </a:rPr>
              <a:t> methods do not require repetitive touches on the screen</a:t>
            </a:r>
          </a:p>
          <a:p>
            <a:pPr lvl="0">
              <a:spcAft>
                <a:spcPts val="600"/>
              </a:spcAft>
              <a:buNone/>
            </a:pPr>
            <a:endParaRPr lang="en-GB" dirty="0">
              <a:solidFill>
                <a:schemeClr val="bg2">
                  <a:lumMod val="50000"/>
                </a:schemeClr>
              </a:solidFill>
              <a:latin typeface="+mn-lt"/>
            </a:endParaRPr>
          </a:p>
          <a:p>
            <a:pPr lvl="0">
              <a:spcAft>
                <a:spcPts val="600"/>
              </a:spcAft>
              <a:buNone/>
            </a:pPr>
            <a:r>
              <a:rPr lang="en-GB" dirty="0">
                <a:solidFill>
                  <a:schemeClr val="bg2">
                    <a:lumMod val="50000"/>
                  </a:schemeClr>
                </a:solidFill>
                <a:latin typeface="+mn-lt"/>
              </a:rPr>
              <a:t>UI and Display Size show NO significant effect.</a:t>
            </a:r>
          </a:p>
        </p:txBody>
      </p:sp>
      <p:sp>
        <p:nvSpPr>
          <p:cNvPr id="6" name="Rectangle 5"/>
          <p:cNvSpPr/>
          <p:nvPr/>
        </p:nvSpPr>
        <p:spPr>
          <a:xfrm>
            <a:off x="311700" y="2745973"/>
            <a:ext cx="3918802" cy="4837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2" name="Rectangle 11"/>
          <p:cNvSpPr/>
          <p:nvPr/>
        </p:nvSpPr>
        <p:spPr>
          <a:xfrm>
            <a:off x="4413052" y="1323975"/>
            <a:ext cx="4140398" cy="2963054"/>
          </a:xfrm>
          <a:prstGeom prst="rect">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Shape 163"/>
          <p:cNvSpPr txBox="1"/>
          <p:nvPr/>
        </p:nvSpPr>
        <p:spPr>
          <a:xfrm>
            <a:off x="4413052" y="3859529"/>
            <a:ext cx="4054769" cy="427500"/>
          </a:xfrm>
          <a:prstGeom prst="rect">
            <a:avLst/>
          </a:prstGeom>
          <a:noFill/>
          <a:ln>
            <a:noFill/>
          </a:ln>
        </p:spPr>
        <p:txBody>
          <a:bodyPr wrap="square" lIns="91425" tIns="91425" rIns="91425" bIns="91425" anchor="t" anchorCtr="0">
            <a:noAutofit/>
          </a:bodyPr>
          <a:lstStyle/>
          <a:p>
            <a:pPr lvl="0">
              <a:spcBef>
                <a:spcPts val="0"/>
              </a:spcBef>
              <a:buNone/>
            </a:pPr>
            <a:r>
              <a:rPr lang="en-GB" dirty="0">
                <a:solidFill>
                  <a:schemeClr val="bg2">
                    <a:lumMod val="50000"/>
                  </a:schemeClr>
                </a:solidFill>
                <a:latin typeface="+mn-lt"/>
                <a:ea typeface="Open Sans"/>
                <a:cs typeface="Open Sans"/>
                <a:sym typeface="Open Sans"/>
              </a:rPr>
              <a:t>Time for different independent variables</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3015" t="2350" r="1800" b="1620"/>
          <a:stretch/>
        </p:blipFill>
        <p:spPr>
          <a:xfrm>
            <a:off x="4432198" y="1341838"/>
            <a:ext cx="4078437" cy="2517691"/>
          </a:xfrm>
          <a:prstGeom prst="rect">
            <a:avLst/>
          </a:prstGeom>
        </p:spPr>
      </p:pic>
      <p:sp>
        <p:nvSpPr>
          <p:cNvPr id="15" name="Rectangle 14"/>
          <p:cNvSpPr/>
          <p:nvPr/>
        </p:nvSpPr>
        <p:spPr>
          <a:xfrm>
            <a:off x="4876799" y="1341838"/>
            <a:ext cx="2375878" cy="25176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Tree>
    <p:extLst>
      <p:ext uri="{BB962C8B-B14F-4D97-AF65-F5344CB8AC3E}">
        <p14:creationId xmlns:p14="http://schemas.microsoft.com/office/powerpoint/2010/main" val="1843901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2800" dirty="0">
                <a:solidFill>
                  <a:schemeClr val="bg2">
                    <a:lumMod val="50000"/>
                  </a:schemeClr>
                </a:solidFill>
                <a:latin typeface="+mn-lt"/>
              </a:rPr>
              <a:t>DV3: Security – Shoulder Surfing Attack</a:t>
            </a:r>
          </a:p>
        </p:txBody>
      </p:sp>
      <p:sp>
        <p:nvSpPr>
          <p:cNvPr id="9" name="Rectangle 8"/>
          <p:cNvSpPr/>
          <p:nvPr/>
        </p:nvSpPr>
        <p:spPr>
          <a:xfrm>
            <a:off x="405516" y="1152425"/>
            <a:ext cx="5327374" cy="3504230"/>
          </a:xfrm>
          <a:prstGeom prst="rect">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Shape 147"/>
          <p:cNvSpPr txBox="1">
            <a:spLocks noGrp="1"/>
          </p:cNvSpPr>
          <p:nvPr>
            <p:ph type="body" idx="1"/>
          </p:nvPr>
        </p:nvSpPr>
        <p:spPr>
          <a:xfrm>
            <a:off x="333954" y="4080698"/>
            <a:ext cx="3917067" cy="393832"/>
          </a:xfrm>
          <a:prstGeom prst="rect">
            <a:avLst/>
          </a:prstGeom>
          <a:noFill/>
          <a:ln>
            <a:noFill/>
          </a:ln>
        </p:spPr>
        <p:txBody>
          <a:bodyPr wrap="square" lIns="91425" tIns="91425" rIns="91425" bIns="91425" anchor="t" anchorCtr="0">
            <a:noAutofit/>
          </a:bodyPr>
          <a:lstStyle/>
          <a:p>
            <a:pPr lvl="0" rtl="0">
              <a:spcBef>
                <a:spcPts val="0"/>
              </a:spcBef>
              <a:buNone/>
            </a:pPr>
            <a:r>
              <a:rPr lang="en-GB" dirty="0">
                <a:solidFill>
                  <a:schemeClr val="bg2">
                    <a:lumMod val="50000"/>
                  </a:schemeClr>
                </a:solidFill>
                <a:latin typeface="+mn-lt"/>
              </a:rPr>
              <a:t>(a) Shoulder surfing demo (video)</a:t>
            </a:r>
          </a:p>
        </p:txBody>
      </p:sp>
      <p:sp>
        <p:nvSpPr>
          <p:cNvPr id="14" name="Shape 147"/>
          <p:cNvSpPr txBox="1">
            <a:spLocks noGrp="1"/>
          </p:cNvSpPr>
          <p:nvPr>
            <p:ph type="body" idx="1"/>
          </p:nvPr>
        </p:nvSpPr>
        <p:spPr>
          <a:xfrm>
            <a:off x="5926127" y="4080698"/>
            <a:ext cx="2200106" cy="575957"/>
          </a:xfrm>
          <a:prstGeom prst="rect">
            <a:avLst/>
          </a:prstGeom>
          <a:noFill/>
          <a:ln>
            <a:noFill/>
          </a:ln>
        </p:spPr>
        <p:txBody>
          <a:bodyPr wrap="square" lIns="91425" tIns="91425" rIns="91425" bIns="91425" anchor="t" anchorCtr="0">
            <a:noAutofit/>
          </a:bodyPr>
          <a:lstStyle/>
          <a:p>
            <a:pPr lvl="0" rtl="0">
              <a:spcBef>
                <a:spcPts val="0"/>
              </a:spcBef>
              <a:buNone/>
            </a:pPr>
            <a:r>
              <a:rPr lang="en-GB" dirty="0">
                <a:solidFill>
                  <a:schemeClr val="bg2">
                    <a:lumMod val="50000"/>
                  </a:schemeClr>
                </a:solidFill>
                <a:latin typeface="+mn-lt"/>
              </a:rPr>
              <a:t>(b) the shoulder surfing test</a:t>
            </a:r>
          </a:p>
        </p:txBody>
      </p:sp>
      <p:sp>
        <p:nvSpPr>
          <p:cNvPr id="15" name="Rectangle 14"/>
          <p:cNvSpPr/>
          <p:nvPr/>
        </p:nvSpPr>
        <p:spPr>
          <a:xfrm>
            <a:off x="5926127" y="1133852"/>
            <a:ext cx="2128544" cy="3522803"/>
          </a:xfrm>
          <a:prstGeom prst="rect">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6127" y="1128825"/>
            <a:ext cx="2118047" cy="3020248"/>
          </a:xfrm>
          <a:prstGeom prst="rect">
            <a:avLst/>
          </a:prstGeom>
        </p:spPr>
      </p:pic>
      <p:pic>
        <p:nvPicPr>
          <p:cNvPr id="3" name="new">
            <a:hlinkClick r:id="" action="ppaction://media"/>
            <a:extLst>
              <a:ext uri="{FF2B5EF4-FFF2-40B4-BE49-F238E27FC236}">
                <a16:creationId xmlns:a16="http://schemas.microsoft.com/office/drawing/2014/main" id="{7AEE1A29-3978-44B1-B716-81ABF936621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5516" y="1152425"/>
            <a:ext cx="5327374" cy="2996648"/>
          </a:xfrm>
          <a:prstGeom prst="rect">
            <a:avLst/>
          </a:prstGeom>
        </p:spPr>
      </p:pic>
    </p:spTree>
    <p:extLst>
      <p:ext uri="{BB962C8B-B14F-4D97-AF65-F5344CB8AC3E}">
        <p14:creationId xmlns:p14="http://schemas.microsoft.com/office/powerpoint/2010/main" val="34454168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360" y="1304824"/>
            <a:ext cx="4584589" cy="2755631"/>
          </a:xfrm>
          <a:prstGeom prst="rect">
            <a:avLst/>
          </a:prstGeom>
        </p:spPr>
      </p:pic>
      <p:sp>
        <p:nvSpPr>
          <p:cNvPr id="169" name="Shape 169"/>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rtl="0">
              <a:spcBef>
                <a:spcPts val="0"/>
              </a:spcBef>
              <a:buNone/>
            </a:pPr>
            <a:r>
              <a:rPr lang="en-GB" sz="2800" dirty="0">
                <a:solidFill>
                  <a:schemeClr val="bg2">
                    <a:lumMod val="50000"/>
                  </a:schemeClr>
                </a:solidFill>
                <a:latin typeface="+mn-lt"/>
              </a:rPr>
              <a:t>Result &amp; Discussion – DV3: Security</a:t>
            </a:r>
          </a:p>
        </p:txBody>
      </p:sp>
      <p:sp>
        <p:nvSpPr>
          <p:cNvPr id="170" name="Shape 170"/>
          <p:cNvSpPr txBox="1">
            <a:spLocks noGrp="1"/>
          </p:cNvSpPr>
          <p:nvPr>
            <p:ph type="body" idx="1"/>
          </p:nvPr>
        </p:nvSpPr>
        <p:spPr>
          <a:xfrm>
            <a:off x="311700" y="1266175"/>
            <a:ext cx="3999900" cy="3540000"/>
          </a:xfrm>
          <a:prstGeom prst="rect">
            <a:avLst/>
          </a:prstGeom>
        </p:spPr>
        <p:txBody>
          <a:bodyPr wrap="square" lIns="91425" tIns="91425" rIns="91425" bIns="91425" anchor="t" anchorCtr="0">
            <a:noAutofit/>
          </a:bodyPr>
          <a:lstStyle/>
          <a:p>
            <a:pPr lvl="0" rtl="0">
              <a:lnSpc>
                <a:spcPct val="115000"/>
              </a:lnSpc>
              <a:spcBef>
                <a:spcPts val="0"/>
              </a:spcBef>
              <a:spcAft>
                <a:spcPts val="600"/>
              </a:spcAft>
              <a:buNone/>
            </a:pPr>
            <a:r>
              <a:rPr lang="en-GB" i="1" dirty="0">
                <a:solidFill>
                  <a:schemeClr val="bg2">
                    <a:lumMod val="50000"/>
                  </a:schemeClr>
                </a:solidFill>
                <a:latin typeface="+mn-lt"/>
              </a:rPr>
              <a:t>PIN </a:t>
            </a:r>
            <a:r>
              <a:rPr lang="en-GB" dirty="0">
                <a:solidFill>
                  <a:schemeClr val="bg2">
                    <a:lumMod val="50000"/>
                  </a:schemeClr>
                </a:solidFill>
                <a:latin typeface="+mn-lt"/>
              </a:rPr>
              <a:t>methods  &gt; </a:t>
            </a:r>
            <a:r>
              <a:rPr lang="en-GB" i="1" dirty="0">
                <a:solidFill>
                  <a:schemeClr val="bg2">
                    <a:lumMod val="50000"/>
                  </a:schemeClr>
                </a:solidFill>
                <a:latin typeface="+mn-lt"/>
              </a:rPr>
              <a:t>Pattern</a:t>
            </a:r>
            <a:r>
              <a:rPr lang="en-GB" dirty="0">
                <a:solidFill>
                  <a:schemeClr val="bg2">
                    <a:lumMod val="50000"/>
                  </a:schemeClr>
                </a:solidFill>
                <a:latin typeface="+mn-lt"/>
              </a:rPr>
              <a:t> methods.</a:t>
            </a:r>
          </a:p>
          <a:p>
            <a:pPr lvl="0" rtl="0">
              <a:lnSpc>
                <a:spcPct val="115000"/>
              </a:lnSpc>
              <a:spcBef>
                <a:spcPts val="0"/>
              </a:spcBef>
              <a:spcAft>
                <a:spcPts val="600"/>
              </a:spcAft>
              <a:buNone/>
            </a:pPr>
            <a:r>
              <a:rPr lang="en-GB" dirty="0">
                <a:solidFill>
                  <a:schemeClr val="bg2">
                    <a:lumMod val="50000"/>
                  </a:schemeClr>
                </a:solidFill>
                <a:latin typeface="+mn-lt"/>
              </a:rPr>
              <a:t>Potential reasons:</a:t>
            </a:r>
          </a:p>
          <a:p>
            <a:pPr marL="457200" lvl="0" indent="-228600" rtl="0">
              <a:lnSpc>
                <a:spcPct val="115000"/>
              </a:lnSpc>
              <a:spcBef>
                <a:spcPts val="0"/>
              </a:spcBef>
              <a:spcAft>
                <a:spcPts val="600"/>
              </a:spcAft>
            </a:pPr>
            <a:r>
              <a:rPr lang="en-GB" dirty="0">
                <a:solidFill>
                  <a:schemeClr val="bg2">
                    <a:lumMod val="50000"/>
                  </a:schemeClr>
                </a:solidFill>
                <a:latin typeface="+mn-lt"/>
              </a:rPr>
              <a:t>The trace of finger’s motion</a:t>
            </a:r>
          </a:p>
          <a:p>
            <a:pPr marL="457200" lvl="0" indent="-228600" rtl="0">
              <a:lnSpc>
                <a:spcPct val="115000"/>
              </a:lnSpc>
              <a:spcBef>
                <a:spcPts val="0"/>
              </a:spcBef>
              <a:spcAft>
                <a:spcPts val="600"/>
              </a:spcAft>
            </a:pPr>
            <a:r>
              <a:rPr lang="en-GB" dirty="0">
                <a:solidFill>
                  <a:schemeClr val="bg2">
                    <a:lumMod val="50000"/>
                  </a:schemeClr>
                </a:solidFill>
                <a:latin typeface="+mn-lt"/>
              </a:rPr>
              <a:t>Easier to memorize pattern password</a:t>
            </a:r>
          </a:p>
          <a:p>
            <a:pPr marL="457200" lvl="0" indent="-228600" rtl="0">
              <a:lnSpc>
                <a:spcPct val="115000"/>
              </a:lnSpc>
              <a:spcBef>
                <a:spcPts val="0"/>
              </a:spcBef>
              <a:spcAft>
                <a:spcPts val="600"/>
              </a:spcAft>
            </a:pPr>
            <a:endParaRPr dirty="0">
              <a:solidFill>
                <a:schemeClr val="bg2">
                  <a:lumMod val="50000"/>
                </a:schemeClr>
              </a:solidFill>
              <a:latin typeface="+mn-lt"/>
            </a:endParaRPr>
          </a:p>
          <a:p>
            <a:pPr lvl="0" rtl="0">
              <a:lnSpc>
                <a:spcPct val="115000"/>
              </a:lnSpc>
              <a:spcBef>
                <a:spcPts val="0"/>
              </a:spcBef>
              <a:spcAft>
                <a:spcPts val="600"/>
              </a:spcAft>
              <a:buNone/>
            </a:pPr>
            <a:r>
              <a:rPr lang="en-GB" i="1" dirty="0">
                <a:solidFill>
                  <a:schemeClr val="bg2">
                    <a:lumMod val="50000"/>
                  </a:schemeClr>
                </a:solidFill>
                <a:latin typeface="+mn-lt"/>
              </a:rPr>
              <a:t>Square </a:t>
            </a:r>
            <a:r>
              <a:rPr lang="en-GB" dirty="0">
                <a:solidFill>
                  <a:schemeClr val="bg2">
                    <a:lumMod val="50000"/>
                  </a:schemeClr>
                </a:solidFill>
                <a:latin typeface="+mn-lt"/>
              </a:rPr>
              <a:t>UIs &gt; </a:t>
            </a:r>
            <a:r>
              <a:rPr lang="en-GB" i="1" dirty="0">
                <a:solidFill>
                  <a:schemeClr val="bg2">
                    <a:lumMod val="50000"/>
                  </a:schemeClr>
                </a:solidFill>
                <a:latin typeface="+mn-lt"/>
              </a:rPr>
              <a:t>Circular </a:t>
            </a:r>
            <a:r>
              <a:rPr lang="en-GB" dirty="0">
                <a:solidFill>
                  <a:schemeClr val="bg2">
                    <a:lumMod val="50000"/>
                  </a:schemeClr>
                </a:solidFill>
                <a:latin typeface="+mn-lt"/>
              </a:rPr>
              <a:t>UIs. Potential reasons:</a:t>
            </a:r>
          </a:p>
          <a:p>
            <a:pPr marL="457200" lvl="0" indent="-228600" rtl="0">
              <a:lnSpc>
                <a:spcPct val="115000"/>
              </a:lnSpc>
              <a:spcBef>
                <a:spcPts val="0"/>
              </a:spcBef>
              <a:spcAft>
                <a:spcPts val="600"/>
              </a:spcAft>
            </a:pPr>
            <a:r>
              <a:rPr lang="en-GB" dirty="0">
                <a:solidFill>
                  <a:schemeClr val="bg2">
                    <a:lumMod val="50000"/>
                  </a:schemeClr>
                </a:solidFill>
                <a:latin typeface="+mn-lt"/>
              </a:rPr>
              <a:t>More buttons ( 9 </a:t>
            </a:r>
            <a:r>
              <a:rPr lang="en-GB" i="1" dirty="0">
                <a:solidFill>
                  <a:schemeClr val="bg2">
                    <a:lumMod val="50000"/>
                  </a:schemeClr>
                </a:solidFill>
                <a:latin typeface="+mn-lt"/>
              </a:rPr>
              <a:t>vs.</a:t>
            </a:r>
            <a:r>
              <a:rPr lang="en-GB" dirty="0">
                <a:solidFill>
                  <a:schemeClr val="bg2">
                    <a:lumMod val="50000"/>
                  </a:schemeClr>
                </a:solidFill>
                <a:latin typeface="+mn-lt"/>
              </a:rPr>
              <a:t> 6)</a:t>
            </a:r>
          </a:p>
          <a:p>
            <a:pPr lvl="0" rtl="0">
              <a:lnSpc>
                <a:spcPct val="115000"/>
              </a:lnSpc>
              <a:spcBef>
                <a:spcPts val="0"/>
              </a:spcBef>
              <a:spcAft>
                <a:spcPts val="600"/>
              </a:spcAft>
              <a:buNone/>
            </a:pPr>
            <a:endParaRPr dirty="0">
              <a:solidFill>
                <a:schemeClr val="bg2">
                  <a:lumMod val="50000"/>
                </a:schemeClr>
              </a:solidFill>
              <a:latin typeface="+mn-lt"/>
            </a:endParaRPr>
          </a:p>
          <a:p>
            <a:pPr lvl="0" rtl="0">
              <a:lnSpc>
                <a:spcPct val="115000"/>
              </a:lnSpc>
              <a:spcBef>
                <a:spcPts val="0"/>
              </a:spcBef>
              <a:spcAft>
                <a:spcPts val="600"/>
              </a:spcAft>
              <a:buNone/>
            </a:pPr>
            <a:r>
              <a:rPr lang="en-GB" i="1" dirty="0">
                <a:solidFill>
                  <a:schemeClr val="bg2">
                    <a:lumMod val="50000"/>
                  </a:schemeClr>
                </a:solidFill>
                <a:latin typeface="+mn-lt"/>
              </a:rPr>
              <a:t>Square PIN</a:t>
            </a:r>
            <a:r>
              <a:rPr lang="en-GB" dirty="0">
                <a:solidFill>
                  <a:schemeClr val="bg2">
                    <a:lumMod val="50000"/>
                  </a:schemeClr>
                </a:solidFill>
                <a:latin typeface="+mn-lt"/>
              </a:rPr>
              <a:t> is the most secure method of all.</a:t>
            </a:r>
          </a:p>
          <a:p>
            <a:pPr lvl="0" rtl="0">
              <a:lnSpc>
                <a:spcPct val="115000"/>
              </a:lnSpc>
              <a:spcBef>
                <a:spcPts val="0"/>
              </a:spcBef>
              <a:spcAft>
                <a:spcPts val="600"/>
              </a:spcAft>
              <a:buNone/>
            </a:pPr>
            <a:endParaRPr sz="1300" dirty="0">
              <a:solidFill>
                <a:schemeClr val="bg2">
                  <a:lumMod val="50000"/>
                </a:schemeClr>
              </a:solidFill>
              <a:latin typeface="+mn-lt"/>
            </a:endParaRPr>
          </a:p>
        </p:txBody>
      </p:sp>
      <p:sp>
        <p:nvSpPr>
          <p:cNvPr id="171" name="Shape 171"/>
          <p:cNvSpPr txBox="1">
            <a:spLocks noGrp="1"/>
          </p:cNvSpPr>
          <p:nvPr>
            <p:ph type="body" idx="2"/>
          </p:nvPr>
        </p:nvSpPr>
        <p:spPr>
          <a:xfrm>
            <a:off x="4207007" y="4074423"/>
            <a:ext cx="4625293" cy="475200"/>
          </a:xfrm>
          <a:prstGeom prst="rect">
            <a:avLst/>
          </a:prstGeom>
        </p:spPr>
        <p:txBody>
          <a:bodyPr wrap="square" lIns="91425" tIns="91425" rIns="91425" bIns="91425" anchor="t" anchorCtr="0">
            <a:noAutofit/>
          </a:bodyPr>
          <a:lstStyle/>
          <a:p>
            <a:pPr lvl="0" rtl="0">
              <a:spcBef>
                <a:spcPts val="0"/>
              </a:spcBef>
              <a:buNone/>
            </a:pPr>
            <a:r>
              <a:rPr lang="en-GB" dirty="0">
                <a:solidFill>
                  <a:schemeClr val="bg2">
                    <a:lumMod val="50000"/>
                  </a:schemeClr>
                </a:solidFill>
                <a:latin typeface="+mn-lt"/>
              </a:rPr>
              <a:t>Shoulder surfing attack success rates of all conditions</a:t>
            </a:r>
          </a:p>
        </p:txBody>
      </p:sp>
      <p:sp>
        <p:nvSpPr>
          <p:cNvPr id="7" name="Rectangle 6"/>
          <p:cNvSpPr/>
          <p:nvPr/>
        </p:nvSpPr>
        <p:spPr>
          <a:xfrm>
            <a:off x="6453803" y="2055528"/>
            <a:ext cx="170411" cy="9612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p:cNvSpPr/>
          <p:nvPr/>
        </p:nvSpPr>
        <p:spPr>
          <a:xfrm>
            <a:off x="5521885" y="2250912"/>
            <a:ext cx="158037" cy="7659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9" name="Rectangle 8"/>
          <p:cNvSpPr/>
          <p:nvPr/>
        </p:nvSpPr>
        <p:spPr>
          <a:xfrm>
            <a:off x="7415288" y="2639728"/>
            <a:ext cx="133313" cy="3653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0" name="Rectangle 9"/>
          <p:cNvSpPr/>
          <p:nvPr/>
        </p:nvSpPr>
        <p:spPr>
          <a:xfrm>
            <a:off x="8329799" y="2426757"/>
            <a:ext cx="174142" cy="5900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1" name="Rectangle 10"/>
          <p:cNvSpPr/>
          <p:nvPr/>
        </p:nvSpPr>
        <p:spPr>
          <a:xfrm>
            <a:off x="5029931" y="1578788"/>
            <a:ext cx="183947" cy="1438032"/>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2" name="Rectangle 11"/>
          <p:cNvSpPr/>
          <p:nvPr/>
        </p:nvSpPr>
        <p:spPr>
          <a:xfrm>
            <a:off x="5975063" y="1662806"/>
            <a:ext cx="145191" cy="1367692"/>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3" name="Rectangle 12"/>
          <p:cNvSpPr/>
          <p:nvPr/>
        </p:nvSpPr>
        <p:spPr>
          <a:xfrm>
            <a:off x="6916589" y="1731187"/>
            <a:ext cx="165150" cy="1273909"/>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4" name="Rectangle 13"/>
          <p:cNvSpPr/>
          <p:nvPr/>
        </p:nvSpPr>
        <p:spPr>
          <a:xfrm>
            <a:off x="7882150" y="1600109"/>
            <a:ext cx="155274" cy="1383324"/>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5" name="Rectangle 14"/>
          <p:cNvSpPr/>
          <p:nvPr/>
        </p:nvSpPr>
        <p:spPr>
          <a:xfrm>
            <a:off x="1674782" y="1311785"/>
            <a:ext cx="1415103" cy="321628"/>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6" name="Rectangle 15"/>
          <p:cNvSpPr/>
          <p:nvPr/>
        </p:nvSpPr>
        <p:spPr>
          <a:xfrm>
            <a:off x="358922" y="1304824"/>
            <a:ext cx="1126001" cy="32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7" name="Rectangle 16"/>
          <p:cNvSpPr/>
          <p:nvPr/>
        </p:nvSpPr>
        <p:spPr>
          <a:xfrm>
            <a:off x="4227360" y="1304824"/>
            <a:ext cx="4584589" cy="3155890"/>
          </a:xfrm>
          <a:prstGeom prst="rect">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360" y="1304824"/>
            <a:ext cx="4584589" cy="2755631"/>
          </a:xfrm>
          <a:prstGeom prst="rect">
            <a:avLst/>
          </a:prstGeom>
        </p:spPr>
      </p:pic>
      <p:sp>
        <p:nvSpPr>
          <p:cNvPr id="169" name="Shape 169"/>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rtl="0">
              <a:spcBef>
                <a:spcPts val="0"/>
              </a:spcBef>
              <a:buNone/>
            </a:pPr>
            <a:r>
              <a:rPr lang="en-GB" sz="2800" dirty="0">
                <a:solidFill>
                  <a:schemeClr val="bg2">
                    <a:lumMod val="50000"/>
                  </a:schemeClr>
                </a:solidFill>
                <a:latin typeface="+mn-lt"/>
              </a:rPr>
              <a:t>Result &amp; Discussion – DV3: Security</a:t>
            </a:r>
          </a:p>
        </p:txBody>
      </p:sp>
      <p:sp>
        <p:nvSpPr>
          <p:cNvPr id="170" name="Shape 170"/>
          <p:cNvSpPr txBox="1">
            <a:spLocks noGrp="1"/>
          </p:cNvSpPr>
          <p:nvPr>
            <p:ph type="body" idx="1"/>
          </p:nvPr>
        </p:nvSpPr>
        <p:spPr>
          <a:xfrm>
            <a:off x="311700" y="1266175"/>
            <a:ext cx="3999900" cy="3540000"/>
          </a:xfrm>
          <a:prstGeom prst="rect">
            <a:avLst/>
          </a:prstGeom>
        </p:spPr>
        <p:txBody>
          <a:bodyPr wrap="square" lIns="91425" tIns="91425" rIns="91425" bIns="91425" anchor="t" anchorCtr="0">
            <a:noAutofit/>
          </a:bodyPr>
          <a:lstStyle/>
          <a:p>
            <a:pPr lvl="0">
              <a:spcAft>
                <a:spcPts val="600"/>
              </a:spcAft>
              <a:buNone/>
            </a:pPr>
            <a:r>
              <a:rPr lang="en-US" i="1" dirty="0">
                <a:solidFill>
                  <a:schemeClr val="bg2">
                    <a:lumMod val="50000"/>
                  </a:schemeClr>
                </a:solidFill>
                <a:latin typeface="+mn-lt"/>
              </a:rPr>
              <a:t>PIN </a:t>
            </a:r>
            <a:r>
              <a:rPr lang="en-US" dirty="0">
                <a:solidFill>
                  <a:schemeClr val="bg2">
                    <a:lumMod val="50000"/>
                  </a:schemeClr>
                </a:solidFill>
                <a:latin typeface="+mn-lt"/>
              </a:rPr>
              <a:t>methods  &gt; </a:t>
            </a:r>
            <a:r>
              <a:rPr lang="en-US" i="1" dirty="0">
                <a:solidFill>
                  <a:schemeClr val="bg2">
                    <a:lumMod val="50000"/>
                  </a:schemeClr>
                </a:solidFill>
                <a:latin typeface="+mn-lt"/>
              </a:rPr>
              <a:t>Pattern</a:t>
            </a:r>
            <a:r>
              <a:rPr lang="en-US" dirty="0">
                <a:solidFill>
                  <a:schemeClr val="bg2">
                    <a:lumMod val="50000"/>
                  </a:schemeClr>
                </a:solidFill>
                <a:latin typeface="+mn-lt"/>
              </a:rPr>
              <a:t> methods.</a:t>
            </a:r>
          </a:p>
          <a:p>
            <a:pPr lvl="0">
              <a:spcAft>
                <a:spcPts val="600"/>
              </a:spcAft>
              <a:buNone/>
            </a:pPr>
            <a:r>
              <a:rPr lang="en-US" dirty="0">
                <a:solidFill>
                  <a:schemeClr val="bg2">
                    <a:lumMod val="50000"/>
                  </a:schemeClr>
                </a:solidFill>
                <a:latin typeface="+mn-lt"/>
              </a:rPr>
              <a:t>Potential reasons:</a:t>
            </a:r>
          </a:p>
          <a:p>
            <a:pPr marL="457200" lvl="0" indent="-228600">
              <a:spcAft>
                <a:spcPts val="600"/>
              </a:spcAft>
            </a:pPr>
            <a:r>
              <a:rPr lang="en-US" dirty="0">
                <a:solidFill>
                  <a:schemeClr val="bg2">
                    <a:lumMod val="50000"/>
                  </a:schemeClr>
                </a:solidFill>
                <a:latin typeface="+mn-lt"/>
              </a:rPr>
              <a:t>The trace of finger’s motion</a:t>
            </a:r>
          </a:p>
          <a:p>
            <a:pPr marL="457200" lvl="0" indent="-228600">
              <a:spcAft>
                <a:spcPts val="600"/>
              </a:spcAft>
            </a:pPr>
            <a:r>
              <a:rPr lang="en-US" dirty="0">
                <a:solidFill>
                  <a:schemeClr val="bg2">
                    <a:lumMod val="50000"/>
                  </a:schemeClr>
                </a:solidFill>
                <a:latin typeface="+mn-lt"/>
              </a:rPr>
              <a:t>Easier to memorize pattern password</a:t>
            </a:r>
          </a:p>
          <a:p>
            <a:pPr lvl="0">
              <a:spcAft>
                <a:spcPts val="600"/>
              </a:spcAft>
              <a:buNone/>
            </a:pPr>
            <a:endParaRPr lang="en-US" dirty="0">
              <a:solidFill>
                <a:schemeClr val="bg2">
                  <a:lumMod val="50000"/>
                </a:schemeClr>
              </a:solidFill>
              <a:latin typeface="+mn-lt"/>
            </a:endParaRPr>
          </a:p>
          <a:p>
            <a:pPr lvl="0">
              <a:spcAft>
                <a:spcPts val="600"/>
              </a:spcAft>
              <a:buNone/>
            </a:pPr>
            <a:r>
              <a:rPr lang="en-US" i="1" dirty="0">
                <a:solidFill>
                  <a:schemeClr val="bg2">
                    <a:lumMod val="50000"/>
                  </a:schemeClr>
                </a:solidFill>
                <a:latin typeface="+mn-lt"/>
              </a:rPr>
              <a:t>Square </a:t>
            </a:r>
            <a:r>
              <a:rPr lang="en-US" dirty="0">
                <a:solidFill>
                  <a:schemeClr val="bg2">
                    <a:lumMod val="50000"/>
                  </a:schemeClr>
                </a:solidFill>
                <a:latin typeface="+mn-lt"/>
              </a:rPr>
              <a:t>UIs &gt; </a:t>
            </a:r>
            <a:r>
              <a:rPr lang="en-US" i="1" dirty="0">
                <a:solidFill>
                  <a:schemeClr val="bg2">
                    <a:lumMod val="50000"/>
                  </a:schemeClr>
                </a:solidFill>
                <a:latin typeface="+mn-lt"/>
              </a:rPr>
              <a:t>Circular </a:t>
            </a:r>
            <a:r>
              <a:rPr lang="en-US" dirty="0">
                <a:solidFill>
                  <a:schemeClr val="bg2">
                    <a:lumMod val="50000"/>
                  </a:schemeClr>
                </a:solidFill>
                <a:latin typeface="+mn-lt"/>
              </a:rPr>
              <a:t>UIs. Potential reasons:</a:t>
            </a:r>
          </a:p>
          <a:p>
            <a:pPr marL="457200" lvl="0" indent="-228600">
              <a:spcAft>
                <a:spcPts val="600"/>
              </a:spcAft>
            </a:pPr>
            <a:r>
              <a:rPr lang="en-US" dirty="0">
                <a:solidFill>
                  <a:schemeClr val="bg2">
                    <a:lumMod val="50000"/>
                  </a:schemeClr>
                </a:solidFill>
                <a:latin typeface="+mn-lt"/>
              </a:rPr>
              <a:t>More buttons (9 </a:t>
            </a:r>
            <a:r>
              <a:rPr lang="en-US" i="1" dirty="0">
                <a:solidFill>
                  <a:schemeClr val="bg2">
                    <a:lumMod val="50000"/>
                  </a:schemeClr>
                </a:solidFill>
                <a:latin typeface="+mn-lt"/>
              </a:rPr>
              <a:t>vs.</a:t>
            </a:r>
            <a:r>
              <a:rPr lang="en-US" dirty="0">
                <a:solidFill>
                  <a:schemeClr val="bg2">
                    <a:lumMod val="50000"/>
                  </a:schemeClr>
                </a:solidFill>
                <a:latin typeface="+mn-lt"/>
              </a:rPr>
              <a:t> 6)</a:t>
            </a:r>
          </a:p>
          <a:p>
            <a:pPr lvl="0">
              <a:spcAft>
                <a:spcPts val="600"/>
              </a:spcAft>
              <a:buNone/>
            </a:pPr>
            <a:endParaRPr lang="en-US" dirty="0">
              <a:solidFill>
                <a:schemeClr val="bg2">
                  <a:lumMod val="50000"/>
                </a:schemeClr>
              </a:solidFill>
              <a:latin typeface="+mn-lt"/>
            </a:endParaRPr>
          </a:p>
          <a:p>
            <a:pPr lvl="0">
              <a:spcAft>
                <a:spcPts val="600"/>
              </a:spcAft>
              <a:buNone/>
            </a:pPr>
            <a:r>
              <a:rPr lang="en-US" i="1" dirty="0">
                <a:solidFill>
                  <a:schemeClr val="bg2">
                    <a:lumMod val="50000"/>
                  </a:schemeClr>
                </a:solidFill>
                <a:latin typeface="+mn-lt"/>
              </a:rPr>
              <a:t>Square PIN</a:t>
            </a:r>
            <a:r>
              <a:rPr lang="en-US" dirty="0">
                <a:solidFill>
                  <a:schemeClr val="bg2">
                    <a:lumMod val="50000"/>
                  </a:schemeClr>
                </a:solidFill>
                <a:latin typeface="+mn-lt"/>
              </a:rPr>
              <a:t> is the most secure method of all.</a:t>
            </a:r>
          </a:p>
          <a:p>
            <a:pPr lvl="0">
              <a:spcAft>
                <a:spcPts val="600"/>
              </a:spcAft>
              <a:buNone/>
            </a:pPr>
            <a:endParaRPr lang="en-US" sz="1300" dirty="0">
              <a:solidFill>
                <a:schemeClr val="bg2">
                  <a:lumMod val="50000"/>
                </a:schemeClr>
              </a:solidFill>
              <a:latin typeface="+mn-lt"/>
            </a:endParaRPr>
          </a:p>
        </p:txBody>
      </p:sp>
      <p:sp>
        <p:nvSpPr>
          <p:cNvPr id="7" name="Rectangle 6"/>
          <p:cNvSpPr/>
          <p:nvPr/>
        </p:nvSpPr>
        <p:spPr>
          <a:xfrm>
            <a:off x="6464499" y="2086708"/>
            <a:ext cx="155132" cy="9217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ectangle 7"/>
          <p:cNvSpPr/>
          <p:nvPr/>
        </p:nvSpPr>
        <p:spPr>
          <a:xfrm>
            <a:off x="5507905" y="2258646"/>
            <a:ext cx="166064" cy="7377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9" name="Rectangle 8"/>
          <p:cNvSpPr/>
          <p:nvPr/>
        </p:nvSpPr>
        <p:spPr>
          <a:xfrm>
            <a:off x="5033330" y="1531815"/>
            <a:ext cx="187944" cy="14766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0" name="Rectangle 9"/>
          <p:cNvSpPr/>
          <p:nvPr/>
        </p:nvSpPr>
        <p:spPr>
          <a:xfrm>
            <a:off x="5979921" y="1703754"/>
            <a:ext cx="141826" cy="130516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1" name="Rectangle 10"/>
          <p:cNvSpPr/>
          <p:nvPr/>
        </p:nvSpPr>
        <p:spPr>
          <a:xfrm>
            <a:off x="8347621" y="2430585"/>
            <a:ext cx="155518" cy="564534"/>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2" name="Rectangle 11"/>
          <p:cNvSpPr/>
          <p:nvPr/>
        </p:nvSpPr>
        <p:spPr>
          <a:xfrm>
            <a:off x="7413665" y="2665046"/>
            <a:ext cx="166535" cy="343385"/>
          </a:xfrm>
          <a:prstGeom prst="rect">
            <a:avLst/>
          </a:prstGeom>
          <a:noFill/>
          <a:ln w="285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3" name="Rectangle 12"/>
          <p:cNvSpPr/>
          <p:nvPr/>
        </p:nvSpPr>
        <p:spPr>
          <a:xfrm>
            <a:off x="6936495" y="1734523"/>
            <a:ext cx="165150" cy="1273909"/>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4" name="Rectangle 13"/>
          <p:cNvSpPr/>
          <p:nvPr/>
        </p:nvSpPr>
        <p:spPr>
          <a:xfrm>
            <a:off x="7869065" y="1625107"/>
            <a:ext cx="149945" cy="1383324"/>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5" name="Rectangle 14"/>
          <p:cNvSpPr/>
          <p:nvPr/>
        </p:nvSpPr>
        <p:spPr>
          <a:xfrm>
            <a:off x="1474880" y="2927546"/>
            <a:ext cx="972565" cy="314664"/>
          </a:xfrm>
          <a:prstGeom prst="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6" name="Rectangle 15"/>
          <p:cNvSpPr/>
          <p:nvPr/>
        </p:nvSpPr>
        <p:spPr>
          <a:xfrm>
            <a:off x="378590" y="2909032"/>
            <a:ext cx="943890" cy="3516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9" name="Shape 171"/>
          <p:cNvSpPr txBox="1">
            <a:spLocks noGrp="1"/>
          </p:cNvSpPr>
          <p:nvPr>
            <p:ph type="body" idx="2"/>
          </p:nvPr>
        </p:nvSpPr>
        <p:spPr>
          <a:xfrm>
            <a:off x="4207007" y="4074423"/>
            <a:ext cx="4625293" cy="475200"/>
          </a:xfrm>
          <a:prstGeom prst="rect">
            <a:avLst/>
          </a:prstGeom>
        </p:spPr>
        <p:txBody>
          <a:bodyPr wrap="square" lIns="91425" tIns="91425" rIns="91425" bIns="91425" anchor="t" anchorCtr="0">
            <a:noAutofit/>
          </a:bodyPr>
          <a:lstStyle/>
          <a:p>
            <a:pPr lvl="0" rtl="0">
              <a:spcBef>
                <a:spcPts val="0"/>
              </a:spcBef>
              <a:buNone/>
            </a:pPr>
            <a:r>
              <a:rPr lang="en-GB" dirty="0">
                <a:solidFill>
                  <a:schemeClr val="bg2">
                    <a:lumMod val="50000"/>
                  </a:schemeClr>
                </a:solidFill>
                <a:latin typeface="+mn-lt"/>
              </a:rPr>
              <a:t>Shoulder surfing attack success rates of all conditions</a:t>
            </a:r>
          </a:p>
        </p:txBody>
      </p:sp>
      <p:sp>
        <p:nvSpPr>
          <p:cNvPr id="20" name="Rectangle 19"/>
          <p:cNvSpPr/>
          <p:nvPr/>
        </p:nvSpPr>
        <p:spPr>
          <a:xfrm>
            <a:off x="4227360" y="1308929"/>
            <a:ext cx="4584589" cy="3145840"/>
          </a:xfrm>
          <a:prstGeom prst="rect">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6709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a:spcBef>
                <a:spcPts val="0"/>
              </a:spcBef>
              <a:buNone/>
            </a:pPr>
            <a:r>
              <a:rPr lang="en-GB" sz="2800" dirty="0">
                <a:solidFill>
                  <a:srgbClr val="000000"/>
                </a:solidFill>
                <a:latin typeface="+mn-lt"/>
              </a:rPr>
              <a:t>Outline</a:t>
            </a:r>
          </a:p>
        </p:txBody>
      </p:sp>
      <p:sp>
        <p:nvSpPr>
          <p:cNvPr id="74" name="Shape 74"/>
          <p:cNvSpPr txBox="1">
            <a:spLocks noGrp="1"/>
          </p:cNvSpPr>
          <p:nvPr>
            <p:ph type="body" idx="1"/>
          </p:nvPr>
        </p:nvSpPr>
        <p:spPr>
          <a:xfrm>
            <a:off x="311700" y="1266325"/>
            <a:ext cx="8520600" cy="3302700"/>
          </a:xfrm>
          <a:prstGeom prst="rect">
            <a:avLst/>
          </a:prstGeom>
        </p:spPr>
        <p:txBody>
          <a:bodyPr wrap="square" lIns="91425" tIns="91425" rIns="91425" bIns="91425" anchor="t" anchorCtr="0">
            <a:noAutofit/>
          </a:bodyPr>
          <a:lstStyle/>
          <a:p>
            <a:pPr marL="457200" lvl="0" indent="-228600" rtl="0">
              <a:spcBef>
                <a:spcPts val="0"/>
              </a:spcBef>
              <a:spcAft>
                <a:spcPts val="600"/>
              </a:spcAft>
              <a:buClr>
                <a:srgbClr val="000000"/>
              </a:buClr>
            </a:pPr>
            <a:r>
              <a:rPr lang="en-GB" sz="1400" dirty="0">
                <a:solidFill>
                  <a:srgbClr val="000000"/>
                </a:solidFill>
                <a:latin typeface="+mn-lt"/>
              </a:rPr>
              <a:t>Research Objectives                                                                                          </a:t>
            </a:r>
          </a:p>
          <a:p>
            <a:pPr marL="457200" lvl="0" indent="-228600" rtl="0">
              <a:spcBef>
                <a:spcPts val="0"/>
              </a:spcBef>
              <a:spcAft>
                <a:spcPts val="600"/>
              </a:spcAft>
              <a:buClr>
                <a:srgbClr val="000000"/>
              </a:buClr>
            </a:pPr>
            <a:r>
              <a:rPr lang="en-GB" sz="1400" dirty="0">
                <a:solidFill>
                  <a:srgbClr val="000000"/>
                </a:solidFill>
                <a:latin typeface="+mn-lt"/>
              </a:rPr>
              <a:t>Experiment Design</a:t>
            </a:r>
          </a:p>
          <a:p>
            <a:pPr marL="457200" lvl="0" indent="-228600" rtl="0">
              <a:spcBef>
                <a:spcPts val="0"/>
              </a:spcBef>
              <a:spcAft>
                <a:spcPts val="600"/>
              </a:spcAft>
              <a:buClr>
                <a:srgbClr val="000000"/>
              </a:buClr>
            </a:pPr>
            <a:r>
              <a:rPr lang="en-GB" sz="1400" dirty="0">
                <a:solidFill>
                  <a:srgbClr val="000000"/>
                </a:solidFill>
                <a:latin typeface="+mn-lt"/>
              </a:rPr>
              <a:t>Result &amp; Discussion </a:t>
            </a:r>
          </a:p>
          <a:p>
            <a:pPr marL="914400" lvl="1" indent="-228600" rtl="0">
              <a:spcBef>
                <a:spcPts val="0"/>
              </a:spcBef>
              <a:spcAft>
                <a:spcPts val="600"/>
              </a:spcAft>
              <a:buClr>
                <a:srgbClr val="000000"/>
              </a:buClr>
            </a:pPr>
            <a:r>
              <a:rPr lang="en-GB" dirty="0">
                <a:solidFill>
                  <a:srgbClr val="000000"/>
                </a:solidFill>
                <a:latin typeface="+mn-lt"/>
              </a:rPr>
              <a:t>Accuracy</a:t>
            </a:r>
          </a:p>
          <a:p>
            <a:pPr marL="914400" lvl="1" indent="-228600" rtl="0">
              <a:spcBef>
                <a:spcPts val="0"/>
              </a:spcBef>
              <a:spcAft>
                <a:spcPts val="600"/>
              </a:spcAft>
              <a:buClr>
                <a:srgbClr val="000000"/>
              </a:buClr>
            </a:pPr>
            <a:r>
              <a:rPr lang="en-GB" dirty="0">
                <a:solidFill>
                  <a:srgbClr val="000000"/>
                </a:solidFill>
                <a:latin typeface="+mn-lt"/>
              </a:rPr>
              <a:t>Speed</a:t>
            </a:r>
          </a:p>
          <a:p>
            <a:pPr marL="914400" lvl="1" indent="-228600" rtl="0">
              <a:spcBef>
                <a:spcPts val="0"/>
              </a:spcBef>
              <a:spcAft>
                <a:spcPts val="600"/>
              </a:spcAft>
              <a:buClr>
                <a:srgbClr val="000000"/>
              </a:buClr>
            </a:pPr>
            <a:r>
              <a:rPr lang="en-GB" dirty="0">
                <a:solidFill>
                  <a:srgbClr val="000000"/>
                </a:solidFill>
                <a:latin typeface="+mn-lt"/>
              </a:rPr>
              <a:t>Security</a:t>
            </a:r>
          </a:p>
          <a:p>
            <a:pPr marL="914400" lvl="1" indent="-228600" rtl="0">
              <a:spcBef>
                <a:spcPts val="0"/>
              </a:spcBef>
              <a:spcAft>
                <a:spcPts val="600"/>
              </a:spcAft>
              <a:buClr>
                <a:srgbClr val="000000"/>
              </a:buClr>
            </a:pPr>
            <a:r>
              <a:rPr lang="en-GB" dirty="0">
                <a:solidFill>
                  <a:srgbClr val="000000"/>
                </a:solidFill>
                <a:latin typeface="+mn-lt"/>
              </a:rPr>
              <a:t>Questionnaire</a:t>
            </a:r>
          </a:p>
          <a:p>
            <a:pPr marL="457200" indent="-228600">
              <a:spcAft>
                <a:spcPts val="600"/>
              </a:spcAft>
              <a:buClr>
                <a:srgbClr val="000000"/>
              </a:buClr>
            </a:pPr>
            <a:r>
              <a:rPr lang="en-GB" sz="1400" dirty="0">
                <a:solidFill>
                  <a:srgbClr val="000000"/>
                </a:solidFill>
                <a:latin typeface="+mn-lt"/>
              </a:rPr>
              <a:t>Limitation &amp; Future Directions</a:t>
            </a:r>
          </a:p>
          <a:p>
            <a:pPr marL="457200" lvl="0" indent="-228600" rtl="0">
              <a:spcBef>
                <a:spcPts val="0"/>
              </a:spcBef>
              <a:spcAft>
                <a:spcPts val="600"/>
              </a:spcAft>
              <a:buClr>
                <a:srgbClr val="000000"/>
              </a:buClr>
            </a:pPr>
            <a:r>
              <a:rPr lang="en-GB" sz="1400" dirty="0">
                <a:solidFill>
                  <a:srgbClr val="000000"/>
                </a:solidFill>
                <a:latin typeface="+mn-lt"/>
              </a:rPr>
              <a:t>Conclusion</a:t>
            </a:r>
          </a:p>
          <a:p>
            <a:pPr marL="457200" lvl="0" indent="-228600" rtl="0">
              <a:spcBef>
                <a:spcPts val="0"/>
              </a:spcBef>
              <a:spcAft>
                <a:spcPts val="600"/>
              </a:spcAft>
              <a:buClr>
                <a:srgbClr val="000000"/>
              </a:buClr>
            </a:pPr>
            <a:r>
              <a:rPr lang="en-GB" sz="1400" dirty="0">
                <a:solidFill>
                  <a:srgbClr val="000000"/>
                </a:solidFill>
                <a:latin typeface="+mn-lt"/>
              </a:rPr>
              <a:t>Q&amp;A</a:t>
            </a:r>
          </a:p>
          <a:p>
            <a:pPr lvl="0">
              <a:spcBef>
                <a:spcPts val="0"/>
              </a:spcBef>
              <a:spcAft>
                <a:spcPts val="600"/>
              </a:spcAft>
              <a:buNone/>
            </a:pPr>
            <a:endParaRPr sz="1400" dirty="0">
              <a:solidFill>
                <a:srgbClr val="000000"/>
              </a:solidFill>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360" y="1304824"/>
            <a:ext cx="4584589" cy="2755631"/>
          </a:xfrm>
          <a:prstGeom prst="rect">
            <a:avLst/>
          </a:prstGeom>
        </p:spPr>
      </p:pic>
      <p:sp>
        <p:nvSpPr>
          <p:cNvPr id="19" name="Rectangle 18"/>
          <p:cNvSpPr/>
          <p:nvPr/>
        </p:nvSpPr>
        <p:spPr>
          <a:xfrm>
            <a:off x="4227360" y="1308929"/>
            <a:ext cx="4584589" cy="3145840"/>
          </a:xfrm>
          <a:prstGeom prst="rect">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9" name="Shape 169"/>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rtl="0">
              <a:spcBef>
                <a:spcPts val="0"/>
              </a:spcBef>
              <a:buNone/>
            </a:pPr>
            <a:r>
              <a:rPr lang="en-GB" sz="2800" dirty="0">
                <a:solidFill>
                  <a:schemeClr val="bg2">
                    <a:lumMod val="50000"/>
                  </a:schemeClr>
                </a:solidFill>
                <a:latin typeface="+mn-lt"/>
              </a:rPr>
              <a:t>Result &amp; Discussion - Security</a:t>
            </a:r>
          </a:p>
        </p:txBody>
      </p:sp>
      <p:sp>
        <p:nvSpPr>
          <p:cNvPr id="170" name="Shape 170"/>
          <p:cNvSpPr txBox="1">
            <a:spLocks noGrp="1"/>
          </p:cNvSpPr>
          <p:nvPr>
            <p:ph type="body" idx="1"/>
          </p:nvPr>
        </p:nvSpPr>
        <p:spPr>
          <a:xfrm>
            <a:off x="311700" y="1266175"/>
            <a:ext cx="3999900" cy="3540000"/>
          </a:xfrm>
          <a:prstGeom prst="rect">
            <a:avLst/>
          </a:prstGeom>
        </p:spPr>
        <p:txBody>
          <a:bodyPr wrap="square" lIns="91425" tIns="91425" rIns="91425" bIns="91425" anchor="t" anchorCtr="0">
            <a:noAutofit/>
          </a:bodyPr>
          <a:lstStyle/>
          <a:p>
            <a:pPr lvl="0">
              <a:spcAft>
                <a:spcPts val="600"/>
              </a:spcAft>
              <a:buNone/>
            </a:pPr>
            <a:r>
              <a:rPr lang="en-US" i="1" dirty="0">
                <a:solidFill>
                  <a:schemeClr val="bg2">
                    <a:lumMod val="50000"/>
                  </a:schemeClr>
                </a:solidFill>
                <a:latin typeface="+mn-lt"/>
              </a:rPr>
              <a:t>PIN </a:t>
            </a:r>
            <a:r>
              <a:rPr lang="en-US" dirty="0">
                <a:solidFill>
                  <a:schemeClr val="bg2">
                    <a:lumMod val="50000"/>
                  </a:schemeClr>
                </a:solidFill>
                <a:latin typeface="+mn-lt"/>
              </a:rPr>
              <a:t>methods  &gt; </a:t>
            </a:r>
            <a:r>
              <a:rPr lang="en-US" i="1" dirty="0">
                <a:solidFill>
                  <a:schemeClr val="bg2">
                    <a:lumMod val="50000"/>
                  </a:schemeClr>
                </a:solidFill>
                <a:latin typeface="+mn-lt"/>
              </a:rPr>
              <a:t>Pattern</a:t>
            </a:r>
            <a:r>
              <a:rPr lang="en-US" dirty="0">
                <a:solidFill>
                  <a:schemeClr val="bg2">
                    <a:lumMod val="50000"/>
                  </a:schemeClr>
                </a:solidFill>
                <a:latin typeface="+mn-lt"/>
              </a:rPr>
              <a:t> methods.</a:t>
            </a:r>
          </a:p>
          <a:p>
            <a:pPr lvl="0">
              <a:spcAft>
                <a:spcPts val="600"/>
              </a:spcAft>
              <a:buNone/>
            </a:pPr>
            <a:r>
              <a:rPr lang="en-US" dirty="0">
                <a:solidFill>
                  <a:schemeClr val="bg2">
                    <a:lumMod val="50000"/>
                  </a:schemeClr>
                </a:solidFill>
                <a:latin typeface="+mn-lt"/>
              </a:rPr>
              <a:t>Potential reasons:</a:t>
            </a:r>
          </a:p>
          <a:p>
            <a:pPr marL="457200" lvl="0" indent="-228600">
              <a:spcAft>
                <a:spcPts val="600"/>
              </a:spcAft>
            </a:pPr>
            <a:r>
              <a:rPr lang="en-US" dirty="0">
                <a:solidFill>
                  <a:schemeClr val="bg2">
                    <a:lumMod val="50000"/>
                  </a:schemeClr>
                </a:solidFill>
                <a:latin typeface="+mn-lt"/>
              </a:rPr>
              <a:t>The trace of finger’s motion</a:t>
            </a:r>
          </a:p>
          <a:p>
            <a:pPr marL="457200" lvl="0" indent="-228600">
              <a:spcAft>
                <a:spcPts val="600"/>
              </a:spcAft>
            </a:pPr>
            <a:r>
              <a:rPr lang="en-US" dirty="0">
                <a:solidFill>
                  <a:schemeClr val="bg2">
                    <a:lumMod val="50000"/>
                  </a:schemeClr>
                </a:solidFill>
                <a:latin typeface="+mn-lt"/>
              </a:rPr>
              <a:t>Easier to memorize pattern password</a:t>
            </a:r>
          </a:p>
          <a:p>
            <a:pPr lvl="0">
              <a:spcAft>
                <a:spcPts val="600"/>
              </a:spcAft>
              <a:buNone/>
            </a:pPr>
            <a:endParaRPr lang="en-US" dirty="0">
              <a:solidFill>
                <a:schemeClr val="bg2">
                  <a:lumMod val="50000"/>
                </a:schemeClr>
              </a:solidFill>
              <a:latin typeface="+mn-lt"/>
            </a:endParaRPr>
          </a:p>
          <a:p>
            <a:pPr lvl="0">
              <a:spcAft>
                <a:spcPts val="600"/>
              </a:spcAft>
              <a:buNone/>
            </a:pPr>
            <a:r>
              <a:rPr lang="en-US" i="1" dirty="0">
                <a:solidFill>
                  <a:schemeClr val="bg2">
                    <a:lumMod val="50000"/>
                  </a:schemeClr>
                </a:solidFill>
                <a:latin typeface="+mn-lt"/>
              </a:rPr>
              <a:t>Square </a:t>
            </a:r>
            <a:r>
              <a:rPr lang="en-US" dirty="0">
                <a:solidFill>
                  <a:schemeClr val="bg2">
                    <a:lumMod val="50000"/>
                  </a:schemeClr>
                </a:solidFill>
                <a:latin typeface="+mn-lt"/>
              </a:rPr>
              <a:t>UIs &gt; </a:t>
            </a:r>
            <a:r>
              <a:rPr lang="en-US" i="1" dirty="0">
                <a:solidFill>
                  <a:schemeClr val="bg2">
                    <a:lumMod val="50000"/>
                  </a:schemeClr>
                </a:solidFill>
                <a:latin typeface="+mn-lt"/>
              </a:rPr>
              <a:t>Circular </a:t>
            </a:r>
            <a:r>
              <a:rPr lang="en-US" dirty="0">
                <a:solidFill>
                  <a:schemeClr val="bg2">
                    <a:lumMod val="50000"/>
                  </a:schemeClr>
                </a:solidFill>
                <a:latin typeface="+mn-lt"/>
              </a:rPr>
              <a:t>UIs. Potential reasons:</a:t>
            </a:r>
          </a:p>
          <a:p>
            <a:pPr marL="457200" lvl="0" indent="-228600">
              <a:spcAft>
                <a:spcPts val="600"/>
              </a:spcAft>
            </a:pPr>
            <a:r>
              <a:rPr lang="en-US" dirty="0">
                <a:solidFill>
                  <a:schemeClr val="bg2">
                    <a:lumMod val="50000"/>
                  </a:schemeClr>
                </a:solidFill>
                <a:latin typeface="+mn-lt"/>
              </a:rPr>
              <a:t>More buttons</a:t>
            </a:r>
          </a:p>
          <a:p>
            <a:pPr lvl="0">
              <a:spcAft>
                <a:spcPts val="600"/>
              </a:spcAft>
              <a:buNone/>
            </a:pPr>
            <a:endParaRPr lang="en-US" dirty="0">
              <a:solidFill>
                <a:schemeClr val="bg2">
                  <a:lumMod val="50000"/>
                </a:schemeClr>
              </a:solidFill>
              <a:latin typeface="+mn-lt"/>
            </a:endParaRPr>
          </a:p>
          <a:p>
            <a:pPr lvl="0">
              <a:spcAft>
                <a:spcPts val="600"/>
              </a:spcAft>
              <a:buNone/>
            </a:pPr>
            <a:r>
              <a:rPr lang="en-US" i="1" dirty="0">
                <a:solidFill>
                  <a:schemeClr val="bg2">
                    <a:lumMod val="50000"/>
                  </a:schemeClr>
                </a:solidFill>
                <a:latin typeface="+mn-lt"/>
              </a:rPr>
              <a:t>Square PIN</a:t>
            </a:r>
            <a:r>
              <a:rPr lang="en-US" dirty="0">
                <a:solidFill>
                  <a:schemeClr val="bg2">
                    <a:lumMod val="50000"/>
                  </a:schemeClr>
                </a:solidFill>
                <a:latin typeface="+mn-lt"/>
              </a:rPr>
              <a:t> is the most secure method of all.</a:t>
            </a:r>
          </a:p>
          <a:p>
            <a:pPr lvl="0">
              <a:spcAft>
                <a:spcPts val="600"/>
              </a:spcAft>
              <a:buNone/>
            </a:pPr>
            <a:endParaRPr lang="en-US" sz="1300" dirty="0">
              <a:solidFill>
                <a:schemeClr val="bg2">
                  <a:lumMod val="50000"/>
                </a:schemeClr>
              </a:solidFill>
              <a:latin typeface="+mn-lt"/>
            </a:endParaRPr>
          </a:p>
        </p:txBody>
      </p:sp>
      <p:sp>
        <p:nvSpPr>
          <p:cNvPr id="16" name="Rectangle 15"/>
          <p:cNvSpPr/>
          <p:nvPr/>
        </p:nvSpPr>
        <p:spPr>
          <a:xfrm>
            <a:off x="408694" y="3916035"/>
            <a:ext cx="918888" cy="3285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8" name="Rectangle 17"/>
          <p:cNvSpPr/>
          <p:nvPr/>
        </p:nvSpPr>
        <p:spPr>
          <a:xfrm>
            <a:off x="7385539" y="2641599"/>
            <a:ext cx="179754" cy="3945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20" name="Shape 171"/>
          <p:cNvSpPr txBox="1">
            <a:spLocks noGrp="1"/>
          </p:cNvSpPr>
          <p:nvPr>
            <p:ph type="body" idx="2"/>
          </p:nvPr>
        </p:nvSpPr>
        <p:spPr>
          <a:xfrm>
            <a:off x="4207007" y="4074423"/>
            <a:ext cx="4625293" cy="475200"/>
          </a:xfrm>
          <a:prstGeom prst="rect">
            <a:avLst/>
          </a:prstGeom>
        </p:spPr>
        <p:txBody>
          <a:bodyPr wrap="square" lIns="91425" tIns="91425" rIns="91425" bIns="91425" anchor="t" anchorCtr="0">
            <a:noAutofit/>
          </a:bodyPr>
          <a:lstStyle/>
          <a:p>
            <a:pPr lvl="0" rtl="0">
              <a:spcBef>
                <a:spcPts val="0"/>
              </a:spcBef>
              <a:buNone/>
            </a:pPr>
            <a:r>
              <a:rPr lang="en-GB" dirty="0">
                <a:solidFill>
                  <a:schemeClr val="bg2">
                    <a:lumMod val="50000"/>
                  </a:schemeClr>
                </a:solidFill>
                <a:latin typeface="+mn-lt"/>
              </a:rPr>
              <a:t>Shoulder surfing attack success rates of all conditions</a:t>
            </a:r>
          </a:p>
        </p:txBody>
      </p:sp>
    </p:spTree>
    <p:extLst>
      <p:ext uri="{BB962C8B-B14F-4D97-AF65-F5344CB8AC3E}">
        <p14:creationId xmlns:p14="http://schemas.microsoft.com/office/powerpoint/2010/main" val="196675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a:spcBef>
                <a:spcPts val="0"/>
              </a:spcBef>
              <a:buNone/>
            </a:pPr>
            <a:r>
              <a:rPr lang="en-GB" sz="2800" dirty="0">
                <a:solidFill>
                  <a:schemeClr val="bg2">
                    <a:lumMod val="50000"/>
                  </a:schemeClr>
                </a:solidFill>
                <a:latin typeface="+mn-lt"/>
              </a:rPr>
              <a:t>Result &amp; Discussion - Subjective Feedbacks</a:t>
            </a:r>
          </a:p>
        </p:txBody>
      </p:sp>
      <p:sp>
        <p:nvSpPr>
          <p:cNvPr id="178" name="Shape 178"/>
          <p:cNvSpPr txBox="1">
            <a:spLocks noGrp="1"/>
          </p:cNvSpPr>
          <p:nvPr>
            <p:ph type="body" idx="1"/>
          </p:nvPr>
        </p:nvSpPr>
        <p:spPr>
          <a:xfrm>
            <a:off x="311700" y="1266325"/>
            <a:ext cx="4094045" cy="3302700"/>
          </a:xfrm>
          <a:prstGeom prst="rect">
            <a:avLst/>
          </a:prstGeom>
        </p:spPr>
        <p:txBody>
          <a:bodyPr wrap="square" lIns="91425" tIns="91425" rIns="91425" bIns="91425" anchor="t" anchorCtr="0">
            <a:noAutofit/>
          </a:bodyPr>
          <a:lstStyle/>
          <a:p>
            <a:pPr lvl="0" rtl="0">
              <a:spcBef>
                <a:spcPts val="0"/>
              </a:spcBef>
              <a:spcAft>
                <a:spcPts val="600"/>
              </a:spcAft>
              <a:buNone/>
            </a:pPr>
            <a:r>
              <a:rPr lang="en-GB" sz="1400" b="1" dirty="0">
                <a:solidFill>
                  <a:schemeClr val="bg2">
                    <a:lumMod val="50000"/>
                  </a:schemeClr>
                </a:solidFill>
                <a:latin typeface="+mn-lt"/>
              </a:rPr>
              <a:t>Speed</a:t>
            </a:r>
            <a:r>
              <a:rPr lang="en-GB" sz="1400" i="1" dirty="0">
                <a:solidFill>
                  <a:schemeClr val="bg2">
                    <a:lumMod val="50000"/>
                  </a:schemeClr>
                </a:solidFill>
                <a:latin typeface="+mn-lt"/>
              </a:rPr>
              <a:t>: Pattern </a:t>
            </a:r>
            <a:r>
              <a:rPr lang="en-GB" sz="1400" dirty="0">
                <a:solidFill>
                  <a:schemeClr val="bg2">
                    <a:lumMod val="50000"/>
                  </a:schemeClr>
                </a:solidFill>
                <a:latin typeface="+mn-lt"/>
              </a:rPr>
              <a:t>methods &gt; </a:t>
            </a:r>
            <a:r>
              <a:rPr lang="en-GB" sz="1400" i="1" dirty="0">
                <a:solidFill>
                  <a:schemeClr val="bg2">
                    <a:lumMod val="50000"/>
                  </a:schemeClr>
                </a:solidFill>
                <a:latin typeface="+mn-lt"/>
              </a:rPr>
              <a:t>PIN</a:t>
            </a:r>
            <a:r>
              <a:rPr lang="en-GB" sz="1400" dirty="0">
                <a:solidFill>
                  <a:schemeClr val="bg2">
                    <a:lumMod val="50000"/>
                  </a:schemeClr>
                </a:solidFill>
                <a:latin typeface="+mn-lt"/>
              </a:rPr>
              <a:t> methods</a:t>
            </a:r>
          </a:p>
          <a:p>
            <a:pPr lvl="0" rtl="0">
              <a:spcBef>
                <a:spcPts val="0"/>
              </a:spcBef>
              <a:spcAft>
                <a:spcPts val="600"/>
              </a:spcAft>
              <a:buNone/>
            </a:pPr>
            <a:endParaRPr lang="en-GB" sz="1400" dirty="0">
              <a:solidFill>
                <a:schemeClr val="bg2">
                  <a:lumMod val="50000"/>
                </a:schemeClr>
              </a:solidFill>
              <a:latin typeface="+mn-lt"/>
            </a:endParaRPr>
          </a:p>
          <a:p>
            <a:pPr lvl="0" rtl="0">
              <a:spcBef>
                <a:spcPts val="0"/>
              </a:spcBef>
              <a:spcAft>
                <a:spcPts val="600"/>
              </a:spcAft>
              <a:buNone/>
            </a:pPr>
            <a:r>
              <a:rPr lang="en-GB" sz="1400" b="1" dirty="0">
                <a:solidFill>
                  <a:schemeClr val="bg2">
                    <a:lumMod val="50000"/>
                  </a:schemeClr>
                </a:solidFill>
                <a:latin typeface="+mn-lt"/>
              </a:rPr>
              <a:t>Security</a:t>
            </a:r>
            <a:r>
              <a:rPr lang="en-GB" sz="1400" i="1" dirty="0">
                <a:solidFill>
                  <a:schemeClr val="bg2">
                    <a:lumMod val="50000"/>
                  </a:schemeClr>
                </a:solidFill>
                <a:latin typeface="+mn-lt"/>
              </a:rPr>
              <a:t>: Square </a:t>
            </a:r>
            <a:r>
              <a:rPr lang="en-GB" sz="1400" dirty="0">
                <a:solidFill>
                  <a:schemeClr val="bg2">
                    <a:lumMod val="50000"/>
                  </a:schemeClr>
                </a:solidFill>
                <a:latin typeface="+mn-lt"/>
              </a:rPr>
              <a:t>methods &gt; </a:t>
            </a:r>
            <a:r>
              <a:rPr lang="en-GB" sz="1400" i="1" dirty="0">
                <a:solidFill>
                  <a:schemeClr val="bg2">
                    <a:lumMod val="50000"/>
                  </a:schemeClr>
                </a:solidFill>
                <a:latin typeface="+mn-lt"/>
              </a:rPr>
              <a:t>Circular </a:t>
            </a:r>
            <a:r>
              <a:rPr lang="en-GB" sz="1400" dirty="0">
                <a:solidFill>
                  <a:schemeClr val="bg2">
                    <a:lumMod val="50000"/>
                  </a:schemeClr>
                </a:solidFill>
                <a:latin typeface="+mn-lt"/>
              </a:rPr>
              <a:t>methods </a:t>
            </a:r>
          </a:p>
          <a:p>
            <a:pPr lvl="0" rtl="0">
              <a:spcBef>
                <a:spcPts val="0"/>
              </a:spcBef>
              <a:spcAft>
                <a:spcPts val="600"/>
              </a:spcAft>
              <a:buNone/>
            </a:pPr>
            <a:endParaRPr lang="en-GB" sz="1400" dirty="0">
              <a:solidFill>
                <a:schemeClr val="bg2">
                  <a:lumMod val="50000"/>
                </a:schemeClr>
              </a:solidFill>
              <a:latin typeface="+mn-lt"/>
            </a:endParaRPr>
          </a:p>
          <a:p>
            <a:pPr lvl="0">
              <a:spcAft>
                <a:spcPts val="600"/>
              </a:spcAft>
              <a:buNone/>
            </a:pPr>
            <a:r>
              <a:rPr lang="en-GB" sz="1400" i="1" dirty="0">
                <a:solidFill>
                  <a:schemeClr val="bg2">
                    <a:lumMod val="50000"/>
                  </a:schemeClr>
                </a:solidFill>
                <a:latin typeface="+mn-lt"/>
              </a:rPr>
              <a:t>Square Pattern </a:t>
            </a:r>
            <a:r>
              <a:rPr lang="en-GB" sz="1400" dirty="0">
                <a:solidFill>
                  <a:schemeClr val="bg2">
                    <a:lumMod val="50000"/>
                  </a:schemeClr>
                </a:solidFill>
                <a:latin typeface="+mn-lt"/>
              </a:rPr>
              <a:t>is the </a:t>
            </a:r>
            <a:r>
              <a:rPr lang="en-GB" sz="1400" b="1" dirty="0">
                <a:solidFill>
                  <a:schemeClr val="bg2">
                    <a:lumMod val="50000"/>
                  </a:schemeClr>
                </a:solidFill>
                <a:latin typeface="+mn-lt"/>
              </a:rPr>
              <a:t>most favourite </a:t>
            </a:r>
            <a:r>
              <a:rPr lang="en-GB" sz="1400" dirty="0">
                <a:solidFill>
                  <a:schemeClr val="bg2">
                    <a:lumMod val="50000"/>
                  </a:schemeClr>
                </a:solidFill>
                <a:latin typeface="+mn-lt"/>
              </a:rPr>
              <a:t>method:</a:t>
            </a:r>
          </a:p>
          <a:p>
            <a:pPr marL="285750" indent="-285750">
              <a:spcAft>
                <a:spcPts val="600"/>
              </a:spcAft>
            </a:pPr>
            <a:r>
              <a:rPr lang="en-GB" sz="1400" dirty="0">
                <a:solidFill>
                  <a:schemeClr val="bg2">
                    <a:lumMod val="50000"/>
                  </a:schemeClr>
                </a:solidFill>
                <a:latin typeface="+mn-lt"/>
              </a:rPr>
              <a:t>Potential reason: one of the dominant schemes on smartphones</a:t>
            </a:r>
          </a:p>
          <a:p>
            <a:pPr marL="285750" indent="-285750">
              <a:spcAft>
                <a:spcPts val="600"/>
              </a:spcAft>
            </a:pPr>
            <a:r>
              <a:rPr lang="en-GB" sz="1400" dirty="0">
                <a:solidFill>
                  <a:schemeClr val="bg2">
                    <a:lumMod val="50000"/>
                  </a:schemeClr>
                </a:solidFill>
                <a:latin typeface="+mn-lt"/>
              </a:rPr>
              <a:t>Security concern: NOT the best in any measures</a:t>
            </a:r>
          </a:p>
        </p:txBody>
      </p:sp>
      <p:sp>
        <p:nvSpPr>
          <p:cNvPr id="2" name="Rounded Rectangle 1"/>
          <p:cNvSpPr/>
          <p:nvPr/>
        </p:nvSpPr>
        <p:spPr>
          <a:xfrm>
            <a:off x="4572000" y="1304824"/>
            <a:ext cx="3733170" cy="2769126"/>
          </a:xfrm>
          <a:prstGeom prst="round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77% </a:t>
            </a:r>
            <a:r>
              <a:rPr lang="en-US" sz="3200" i="1" dirty="0"/>
              <a:t>vs.</a:t>
            </a:r>
            <a:r>
              <a:rPr lang="en-US" sz="3200" dirty="0"/>
              <a:t> 23%</a:t>
            </a:r>
          </a:p>
        </p:txBody>
      </p:sp>
      <p:sp>
        <p:nvSpPr>
          <p:cNvPr id="6" name="Rectangle 5"/>
          <p:cNvSpPr/>
          <p:nvPr/>
        </p:nvSpPr>
        <p:spPr>
          <a:xfrm>
            <a:off x="358922" y="1304824"/>
            <a:ext cx="3631187" cy="3501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a:spcBef>
                <a:spcPts val="0"/>
              </a:spcBef>
              <a:buNone/>
            </a:pPr>
            <a:r>
              <a:rPr lang="en-GB" sz="2800" dirty="0">
                <a:solidFill>
                  <a:schemeClr val="bg2">
                    <a:lumMod val="50000"/>
                  </a:schemeClr>
                </a:solidFill>
                <a:latin typeface="+mn-lt"/>
              </a:rPr>
              <a:t>Result &amp; Discussion - Subjective Feedbacks</a:t>
            </a:r>
          </a:p>
        </p:txBody>
      </p:sp>
      <p:sp>
        <p:nvSpPr>
          <p:cNvPr id="178" name="Shape 178"/>
          <p:cNvSpPr txBox="1">
            <a:spLocks noGrp="1"/>
          </p:cNvSpPr>
          <p:nvPr>
            <p:ph type="body" idx="1"/>
          </p:nvPr>
        </p:nvSpPr>
        <p:spPr>
          <a:xfrm>
            <a:off x="311700" y="1266325"/>
            <a:ext cx="4094045" cy="3302700"/>
          </a:xfrm>
          <a:prstGeom prst="rect">
            <a:avLst/>
          </a:prstGeom>
        </p:spPr>
        <p:txBody>
          <a:bodyPr wrap="square" lIns="91425" tIns="91425" rIns="91425" bIns="91425" anchor="t" anchorCtr="0">
            <a:noAutofit/>
          </a:bodyPr>
          <a:lstStyle/>
          <a:p>
            <a:pPr lvl="0" rtl="0">
              <a:spcBef>
                <a:spcPts val="0"/>
              </a:spcBef>
              <a:spcAft>
                <a:spcPts val="600"/>
              </a:spcAft>
              <a:buNone/>
            </a:pPr>
            <a:r>
              <a:rPr lang="en-GB" sz="1400" b="1" dirty="0">
                <a:solidFill>
                  <a:schemeClr val="bg2">
                    <a:lumMod val="50000"/>
                  </a:schemeClr>
                </a:solidFill>
                <a:latin typeface="+mn-lt"/>
              </a:rPr>
              <a:t>Speed</a:t>
            </a:r>
            <a:r>
              <a:rPr lang="en-GB" sz="1400" i="1" dirty="0">
                <a:solidFill>
                  <a:schemeClr val="bg2">
                    <a:lumMod val="50000"/>
                  </a:schemeClr>
                </a:solidFill>
                <a:latin typeface="+mn-lt"/>
              </a:rPr>
              <a:t>: Pattern </a:t>
            </a:r>
            <a:r>
              <a:rPr lang="en-GB" sz="1400" dirty="0">
                <a:solidFill>
                  <a:schemeClr val="bg2">
                    <a:lumMod val="50000"/>
                  </a:schemeClr>
                </a:solidFill>
                <a:latin typeface="+mn-lt"/>
              </a:rPr>
              <a:t>methods &gt; </a:t>
            </a:r>
            <a:r>
              <a:rPr lang="en-GB" sz="1400" i="1" dirty="0">
                <a:solidFill>
                  <a:schemeClr val="bg2">
                    <a:lumMod val="50000"/>
                  </a:schemeClr>
                </a:solidFill>
                <a:latin typeface="+mn-lt"/>
              </a:rPr>
              <a:t>PIN</a:t>
            </a:r>
            <a:r>
              <a:rPr lang="en-GB" sz="1400" dirty="0">
                <a:solidFill>
                  <a:schemeClr val="bg2">
                    <a:lumMod val="50000"/>
                  </a:schemeClr>
                </a:solidFill>
                <a:latin typeface="+mn-lt"/>
              </a:rPr>
              <a:t> methods</a:t>
            </a:r>
          </a:p>
          <a:p>
            <a:pPr lvl="0" rtl="0">
              <a:spcBef>
                <a:spcPts val="0"/>
              </a:spcBef>
              <a:spcAft>
                <a:spcPts val="600"/>
              </a:spcAft>
              <a:buNone/>
            </a:pPr>
            <a:endParaRPr lang="en-GB" sz="1400" dirty="0">
              <a:solidFill>
                <a:schemeClr val="bg2">
                  <a:lumMod val="50000"/>
                </a:schemeClr>
              </a:solidFill>
              <a:latin typeface="+mn-lt"/>
            </a:endParaRPr>
          </a:p>
          <a:p>
            <a:pPr lvl="0" rtl="0">
              <a:spcBef>
                <a:spcPts val="0"/>
              </a:spcBef>
              <a:spcAft>
                <a:spcPts val="600"/>
              </a:spcAft>
              <a:buNone/>
            </a:pPr>
            <a:r>
              <a:rPr lang="en-GB" sz="1400" b="1" dirty="0">
                <a:solidFill>
                  <a:schemeClr val="bg2">
                    <a:lumMod val="50000"/>
                  </a:schemeClr>
                </a:solidFill>
                <a:latin typeface="+mn-lt"/>
              </a:rPr>
              <a:t>Security</a:t>
            </a:r>
            <a:r>
              <a:rPr lang="en-GB" sz="1400" i="1" dirty="0">
                <a:solidFill>
                  <a:schemeClr val="bg2">
                    <a:lumMod val="50000"/>
                  </a:schemeClr>
                </a:solidFill>
                <a:latin typeface="+mn-lt"/>
              </a:rPr>
              <a:t>: Square </a:t>
            </a:r>
            <a:r>
              <a:rPr lang="en-GB" sz="1400" dirty="0">
                <a:solidFill>
                  <a:schemeClr val="bg2">
                    <a:lumMod val="50000"/>
                  </a:schemeClr>
                </a:solidFill>
                <a:latin typeface="+mn-lt"/>
              </a:rPr>
              <a:t>UIs &gt; </a:t>
            </a:r>
            <a:r>
              <a:rPr lang="en-GB" sz="1400" i="1" dirty="0">
                <a:solidFill>
                  <a:schemeClr val="bg2">
                    <a:lumMod val="50000"/>
                  </a:schemeClr>
                </a:solidFill>
                <a:latin typeface="+mn-lt"/>
              </a:rPr>
              <a:t>Circular </a:t>
            </a:r>
            <a:r>
              <a:rPr lang="en-GB" sz="1400" dirty="0">
                <a:solidFill>
                  <a:schemeClr val="bg2">
                    <a:lumMod val="50000"/>
                  </a:schemeClr>
                </a:solidFill>
                <a:latin typeface="+mn-lt"/>
              </a:rPr>
              <a:t>UIs </a:t>
            </a:r>
          </a:p>
          <a:p>
            <a:pPr lvl="0" rtl="0">
              <a:spcBef>
                <a:spcPts val="0"/>
              </a:spcBef>
              <a:spcAft>
                <a:spcPts val="600"/>
              </a:spcAft>
              <a:buNone/>
            </a:pPr>
            <a:endParaRPr lang="en-GB" sz="1400" dirty="0">
              <a:solidFill>
                <a:schemeClr val="bg2">
                  <a:lumMod val="50000"/>
                </a:schemeClr>
              </a:solidFill>
              <a:latin typeface="+mn-lt"/>
            </a:endParaRPr>
          </a:p>
          <a:p>
            <a:pPr lvl="0">
              <a:spcAft>
                <a:spcPts val="600"/>
              </a:spcAft>
              <a:buNone/>
            </a:pPr>
            <a:r>
              <a:rPr lang="en-GB" sz="1400" i="1" dirty="0">
                <a:solidFill>
                  <a:schemeClr val="bg2">
                    <a:lumMod val="50000"/>
                  </a:schemeClr>
                </a:solidFill>
                <a:latin typeface="+mn-lt"/>
              </a:rPr>
              <a:t>Square Pattern </a:t>
            </a:r>
            <a:r>
              <a:rPr lang="en-GB" sz="1400" dirty="0">
                <a:solidFill>
                  <a:schemeClr val="bg2">
                    <a:lumMod val="50000"/>
                  </a:schemeClr>
                </a:solidFill>
                <a:latin typeface="+mn-lt"/>
              </a:rPr>
              <a:t>is the </a:t>
            </a:r>
            <a:r>
              <a:rPr lang="en-GB" sz="1400" b="1" dirty="0">
                <a:solidFill>
                  <a:schemeClr val="bg2">
                    <a:lumMod val="50000"/>
                  </a:schemeClr>
                </a:solidFill>
                <a:latin typeface="+mn-lt"/>
              </a:rPr>
              <a:t>most favourite </a:t>
            </a:r>
            <a:r>
              <a:rPr lang="en-GB" sz="1400" dirty="0">
                <a:solidFill>
                  <a:schemeClr val="bg2">
                    <a:lumMod val="50000"/>
                  </a:schemeClr>
                </a:solidFill>
                <a:latin typeface="+mn-lt"/>
              </a:rPr>
              <a:t>method:</a:t>
            </a:r>
          </a:p>
          <a:p>
            <a:pPr marL="285750" indent="-285750">
              <a:spcAft>
                <a:spcPts val="600"/>
              </a:spcAft>
            </a:pPr>
            <a:r>
              <a:rPr lang="en-GB" sz="1400" dirty="0">
                <a:solidFill>
                  <a:schemeClr val="bg2">
                    <a:lumMod val="50000"/>
                  </a:schemeClr>
                </a:solidFill>
                <a:latin typeface="+mn-lt"/>
              </a:rPr>
              <a:t>Potential reason: one of the dominant schemes on smartphones</a:t>
            </a:r>
          </a:p>
          <a:p>
            <a:pPr marL="285750" indent="-285750">
              <a:spcAft>
                <a:spcPts val="600"/>
              </a:spcAft>
            </a:pPr>
            <a:r>
              <a:rPr lang="en-GB" sz="1400" dirty="0">
                <a:solidFill>
                  <a:schemeClr val="bg2">
                    <a:lumMod val="50000"/>
                  </a:schemeClr>
                </a:solidFill>
                <a:latin typeface="+mn-lt"/>
              </a:rPr>
              <a:t>Security concern: NOT the best in any measures</a:t>
            </a:r>
          </a:p>
        </p:txBody>
      </p:sp>
      <p:sp>
        <p:nvSpPr>
          <p:cNvPr id="6" name="Rectangle 5"/>
          <p:cNvSpPr/>
          <p:nvPr/>
        </p:nvSpPr>
        <p:spPr>
          <a:xfrm>
            <a:off x="374036" y="1962286"/>
            <a:ext cx="3706757" cy="3501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7" name="Rounded Rectangle 6"/>
          <p:cNvSpPr/>
          <p:nvPr/>
        </p:nvSpPr>
        <p:spPr>
          <a:xfrm>
            <a:off x="4572000" y="1304824"/>
            <a:ext cx="3733170" cy="2769126"/>
          </a:xfrm>
          <a:prstGeom prst="round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86% </a:t>
            </a:r>
            <a:r>
              <a:rPr lang="en-US" sz="3200" i="1" dirty="0"/>
              <a:t>vs.</a:t>
            </a:r>
            <a:r>
              <a:rPr lang="en-US" sz="3200" dirty="0"/>
              <a:t> 14%</a:t>
            </a:r>
          </a:p>
        </p:txBody>
      </p:sp>
    </p:spTree>
    <p:extLst>
      <p:ext uri="{BB962C8B-B14F-4D97-AF65-F5344CB8AC3E}">
        <p14:creationId xmlns:p14="http://schemas.microsoft.com/office/powerpoint/2010/main" val="1519265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a:spcBef>
                <a:spcPts val="0"/>
              </a:spcBef>
              <a:buNone/>
            </a:pPr>
            <a:r>
              <a:rPr lang="en-GB" sz="2800" dirty="0">
                <a:solidFill>
                  <a:schemeClr val="bg2">
                    <a:lumMod val="50000"/>
                  </a:schemeClr>
                </a:solidFill>
                <a:latin typeface="+mn-lt"/>
              </a:rPr>
              <a:t>Result &amp; Discussion - Subjective Feedbacks</a:t>
            </a:r>
          </a:p>
        </p:txBody>
      </p:sp>
      <p:sp>
        <p:nvSpPr>
          <p:cNvPr id="178" name="Shape 178"/>
          <p:cNvSpPr txBox="1">
            <a:spLocks noGrp="1"/>
          </p:cNvSpPr>
          <p:nvPr>
            <p:ph type="body" idx="1"/>
          </p:nvPr>
        </p:nvSpPr>
        <p:spPr>
          <a:xfrm>
            <a:off x="311700" y="1266325"/>
            <a:ext cx="4094045" cy="3302700"/>
          </a:xfrm>
          <a:prstGeom prst="rect">
            <a:avLst/>
          </a:prstGeom>
        </p:spPr>
        <p:txBody>
          <a:bodyPr wrap="square" lIns="91425" tIns="91425" rIns="91425" bIns="91425" anchor="t" anchorCtr="0">
            <a:noAutofit/>
          </a:bodyPr>
          <a:lstStyle/>
          <a:p>
            <a:pPr lvl="0" rtl="0">
              <a:spcBef>
                <a:spcPts val="0"/>
              </a:spcBef>
              <a:spcAft>
                <a:spcPts val="600"/>
              </a:spcAft>
              <a:buNone/>
            </a:pPr>
            <a:r>
              <a:rPr lang="en-GB" sz="1400" b="1" dirty="0">
                <a:solidFill>
                  <a:schemeClr val="bg2">
                    <a:lumMod val="50000"/>
                  </a:schemeClr>
                </a:solidFill>
                <a:latin typeface="+mn-lt"/>
              </a:rPr>
              <a:t>Speed</a:t>
            </a:r>
            <a:r>
              <a:rPr lang="en-GB" sz="1400" i="1" dirty="0">
                <a:solidFill>
                  <a:schemeClr val="bg2">
                    <a:lumMod val="50000"/>
                  </a:schemeClr>
                </a:solidFill>
                <a:latin typeface="+mn-lt"/>
              </a:rPr>
              <a:t>: Pattern </a:t>
            </a:r>
            <a:r>
              <a:rPr lang="en-GB" sz="1400" dirty="0">
                <a:solidFill>
                  <a:schemeClr val="bg2">
                    <a:lumMod val="50000"/>
                  </a:schemeClr>
                </a:solidFill>
                <a:latin typeface="+mn-lt"/>
              </a:rPr>
              <a:t>methods &gt; </a:t>
            </a:r>
            <a:r>
              <a:rPr lang="en-GB" sz="1400" i="1" dirty="0">
                <a:solidFill>
                  <a:schemeClr val="bg2">
                    <a:lumMod val="50000"/>
                  </a:schemeClr>
                </a:solidFill>
                <a:latin typeface="+mn-lt"/>
              </a:rPr>
              <a:t>PIN</a:t>
            </a:r>
            <a:r>
              <a:rPr lang="en-GB" sz="1400" dirty="0">
                <a:solidFill>
                  <a:schemeClr val="bg2">
                    <a:lumMod val="50000"/>
                  </a:schemeClr>
                </a:solidFill>
                <a:latin typeface="+mn-lt"/>
              </a:rPr>
              <a:t> methods</a:t>
            </a:r>
          </a:p>
          <a:p>
            <a:pPr lvl="0" rtl="0">
              <a:spcBef>
                <a:spcPts val="0"/>
              </a:spcBef>
              <a:spcAft>
                <a:spcPts val="600"/>
              </a:spcAft>
              <a:buNone/>
            </a:pPr>
            <a:endParaRPr lang="en-GB" sz="1400" dirty="0">
              <a:solidFill>
                <a:schemeClr val="bg2">
                  <a:lumMod val="50000"/>
                </a:schemeClr>
              </a:solidFill>
              <a:latin typeface="+mn-lt"/>
            </a:endParaRPr>
          </a:p>
          <a:p>
            <a:pPr lvl="0" rtl="0">
              <a:spcBef>
                <a:spcPts val="0"/>
              </a:spcBef>
              <a:spcAft>
                <a:spcPts val="600"/>
              </a:spcAft>
              <a:buNone/>
            </a:pPr>
            <a:r>
              <a:rPr lang="en-GB" sz="1400" b="1" dirty="0">
                <a:solidFill>
                  <a:schemeClr val="bg2">
                    <a:lumMod val="50000"/>
                  </a:schemeClr>
                </a:solidFill>
                <a:latin typeface="+mn-lt"/>
              </a:rPr>
              <a:t>Security</a:t>
            </a:r>
            <a:r>
              <a:rPr lang="en-GB" sz="1400" i="1" dirty="0">
                <a:solidFill>
                  <a:schemeClr val="bg2">
                    <a:lumMod val="50000"/>
                  </a:schemeClr>
                </a:solidFill>
                <a:latin typeface="+mn-lt"/>
              </a:rPr>
              <a:t>: Square </a:t>
            </a:r>
            <a:r>
              <a:rPr lang="en-GB" sz="1400" dirty="0">
                <a:solidFill>
                  <a:schemeClr val="bg2">
                    <a:lumMod val="50000"/>
                  </a:schemeClr>
                </a:solidFill>
                <a:latin typeface="+mn-lt"/>
              </a:rPr>
              <a:t>methods &gt; </a:t>
            </a:r>
            <a:r>
              <a:rPr lang="en-GB" sz="1400" i="1" dirty="0">
                <a:solidFill>
                  <a:schemeClr val="bg2">
                    <a:lumMod val="50000"/>
                  </a:schemeClr>
                </a:solidFill>
                <a:latin typeface="+mn-lt"/>
              </a:rPr>
              <a:t>Circular </a:t>
            </a:r>
            <a:r>
              <a:rPr lang="en-GB" sz="1400" dirty="0">
                <a:solidFill>
                  <a:schemeClr val="bg2">
                    <a:lumMod val="50000"/>
                  </a:schemeClr>
                </a:solidFill>
                <a:latin typeface="+mn-lt"/>
              </a:rPr>
              <a:t>methods </a:t>
            </a:r>
          </a:p>
          <a:p>
            <a:pPr lvl="0" rtl="0">
              <a:spcBef>
                <a:spcPts val="0"/>
              </a:spcBef>
              <a:spcAft>
                <a:spcPts val="600"/>
              </a:spcAft>
              <a:buNone/>
            </a:pPr>
            <a:endParaRPr lang="en-GB" sz="1400" dirty="0">
              <a:solidFill>
                <a:schemeClr val="bg2">
                  <a:lumMod val="50000"/>
                </a:schemeClr>
              </a:solidFill>
              <a:latin typeface="+mn-lt"/>
            </a:endParaRPr>
          </a:p>
          <a:p>
            <a:pPr lvl="0">
              <a:spcAft>
                <a:spcPts val="600"/>
              </a:spcAft>
              <a:buNone/>
            </a:pPr>
            <a:r>
              <a:rPr lang="en-GB" sz="1400" i="1" dirty="0">
                <a:solidFill>
                  <a:schemeClr val="bg2">
                    <a:lumMod val="50000"/>
                  </a:schemeClr>
                </a:solidFill>
                <a:latin typeface="+mn-lt"/>
              </a:rPr>
              <a:t>Square Pattern </a:t>
            </a:r>
            <a:r>
              <a:rPr lang="en-GB" sz="1400" dirty="0">
                <a:solidFill>
                  <a:schemeClr val="bg2">
                    <a:lumMod val="50000"/>
                  </a:schemeClr>
                </a:solidFill>
                <a:latin typeface="+mn-lt"/>
              </a:rPr>
              <a:t>is the </a:t>
            </a:r>
            <a:r>
              <a:rPr lang="en-GB" sz="1400" b="1" dirty="0">
                <a:solidFill>
                  <a:schemeClr val="bg2">
                    <a:lumMod val="50000"/>
                  </a:schemeClr>
                </a:solidFill>
                <a:latin typeface="+mn-lt"/>
              </a:rPr>
              <a:t>most favourite </a:t>
            </a:r>
            <a:r>
              <a:rPr lang="en-GB" sz="1400" dirty="0">
                <a:solidFill>
                  <a:schemeClr val="bg2">
                    <a:lumMod val="50000"/>
                  </a:schemeClr>
                </a:solidFill>
                <a:latin typeface="+mn-lt"/>
              </a:rPr>
              <a:t>method:</a:t>
            </a:r>
          </a:p>
          <a:p>
            <a:pPr marL="285750" indent="-285750">
              <a:spcAft>
                <a:spcPts val="600"/>
              </a:spcAft>
            </a:pPr>
            <a:r>
              <a:rPr lang="en-GB" sz="1400" dirty="0">
                <a:solidFill>
                  <a:schemeClr val="bg2">
                    <a:lumMod val="50000"/>
                  </a:schemeClr>
                </a:solidFill>
                <a:latin typeface="+mn-lt"/>
              </a:rPr>
              <a:t>Potential reason: one of the dominant schemes on smartphones</a:t>
            </a:r>
          </a:p>
          <a:p>
            <a:pPr marL="285750" indent="-285750">
              <a:spcAft>
                <a:spcPts val="600"/>
              </a:spcAft>
            </a:pPr>
            <a:r>
              <a:rPr lang="en-GB" sz="1400" dirty="0">
                <a:solidFill>
                  <a:schemeClr val="bg2">
                    <a:lumMod val="50000"/>
                  </a:schemeClr>
                </a:solidFill>
                <a:latin typeface="+mn-lt"/>
              </a:rPr>
              <a:t>Security concern: NOT the best in any measures</a:t>
            </a:r>
          </a:p>
        </p:txBody>
      </p:sp>
      <p:sp>
        <p:nvSpPr>
          <p:cNvPr id="7" name="Rectangle 6"/>
          <p:cNvSpPr/>
          <p:nvPr/>
        </p:nvSpPr>
        <p:spPr>
          <a:xfrm>
            <a:off x="374035" y="2567511"/>
            <a:ext cx="3706758" cy="15652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8" name="Rounded Rectangle 7"/>
          <p:cNvSpPr/>
          <p:nvPr/>
        </p:nvSpPr>
        <p:spPr>
          <a:xfrm>
            <a:off x="4571999" y="3109390"/>
            <a:ext cx="3761117" cy="909440"/>
          </a:xfrm>
          <a:prstGeom prst="round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&gt;50%</a:t>
            </a:r>
          </a:p>
        </p:txBody>
      </p:sp>
      <p:pic>
        <p:nvPicPr>
          <p:cNvPr id="6" name="Shape 103"/>
          <p:cNvPicPr preferRelativeResize="0"/>
          <p:nvPr/>
        </p:nvPicPr>
        <p:blipFill>
          <a:blip r:embed="rId3">
            <a:alphaModFix/>
          </a:blip>
          <a:stretch>
            <a:fillRect/>
          </a:stretch>
        </p:blipFill>
        <p:spPr>
          <a:xfrm>
            <a:off x="4572000" y="1364898"/>
            <a:ext cx="1645920" cy="1645918"/>
          </a:xfrm>
          <a:prstGeom prst="rect">
            <a:avLst/>
          </a:prstGeom>
          <a:noFill/>
          <a:ln>
            <a:noFill/>
          </a:ln>
        </p:spPr>
      </p:pic>
      <p:sp>
        <p:nvSpPr>
          <p:cNvPr id="9" name="Shape 107"/>
          <p:cNvSpPr txBox="1"/>
          <p:nvPr/>
        </p:nvSpPr>
        <p:spPr>
          <a:xfrm>
            <a:off x="6217920" y="1364898"/>
            <a:ext cx="1748100" cy="297300"/>
          </a:xfrm>
          <a:prstGeom prst="rect">
            <a:avLst/>
          </a:prstGeom>
          <a:noFill/>
          <a:ln>
            <a:noFill/>
          </a:ln>
        </p:spPr>
        <p:txBody>
          <a:bodyPr wrap="square" lIns="91425" tIns="91425" rIns="91425" bIns="91425" anchor="t" anchorCtr="0">
            <a:noAutofit/>
          </a:bodyPr>
          <a:lstStyle/>
          <a:p>
            <a:pPr lvl="0" rtl="0">
              <a:spcBef>
                <a:spcPts val="0"/>
              </a:spcBef>
              <a:buNone/>
            </a:pPr>
            <a:r>
              <a:rPr lang="en-GB" dirty="0"/>
              <a:t>Square Pattern</a:t>
            </a:r>
          </a:p>
        </p:txBody>
      </p:sp>
      <p:cxnSp>
        <p:nvCxnSpPr>
          <p:cNvPr id="10" name="Straight Arrow Connector 9"/>
          <p:cNvCxnSpPr/>
          <p:nvPr/>
        </p:nvCxnSpPr>
        <p:spPr>
          <a:xfrm>
            <a:off x="5008568" y="1838299"/>
            <a:ext cx="416472"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406812" y="1838299"/>
            <a:ext cx="0" cy="76168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425040" y="2599980"/>
            <a:ext cx="42552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510393" y="1364898"/>
            <a:ext cx="3900362" cy="27678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Tree>
    <p:extLst>
      <p:ext uri="{BB962C8B-B14F-4D97-AF65-F5344CB8AC3E}">
        <p14:creationId xmlns:p14="http://schemas.microsoft.com/office/powerpoint/2010/main" val="2503951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a:spcBef>
                <a:spcPts val="0"/>
              </a:spcBef>
              <a:buNone/>
            </a:pPr>
            <a:r>
              <a:rPr lang="en-GB" sz="2800" dirty="0">
                <a:solidFill>
                  <a:schemeClr val="bg2">
                    <a:lumMod val="50000"/>
                  </a:schemeClr>
                </a:solidFill>
                <a:latin typeface="+mn-lt"/>
              </a:rPr>
              <a:t>Limitation &amp; Future Directions</a:t>
            </a:r>
          </a:p>
        </p:txBody>
      </p:sp>
      <p:sp>
        <p:nvSpPr>
          <p:cNvPr id="190" name="Shape 190"/>
          <p:cNvSpPr txBox="1">
            <a:spLocks noGrp="1"/>
          </p:cNvSpPr>
          <p:nvPr>
            <p:ph type="body" idx="1"/>
          </p:nvPr>
        </p:nvSpPr>
        <p:spPr>
          <a:xfrm>
            <a:off x="356648" y="1101802"/>
            <a:ext cx="5550705" cy="3302700"/>
          </a:xfrm>
          <a:prstGeom prst="rect">
            <a:avLst/>
          </a:prstGeom>
        </p:spPr>
        <p:txBody>
          <a:bodyPr wrap="square" lIns="91425" tIns="91425" rIns="91425" bIns="91425" anchor="t" anchorCtr="0">
            <a:noAutofit/>
          </a:bodyPr>
          <a:lstStyle/>
          <a:p>
            <a:pPr lvl="0">
              <a:spcBef>
                <a:spcPts val="0"/>
              </a:spcBef>
              <a:spcAft>
                <a:spcPts val="600"/>
              </a:spcAft>
              <a:buNone/>
            </a:pPr>
            <a:r>
              <a:rPr lang="en-GB" b="1" dirty="0">
                <a:solidFill>
                  <a:schemeClr val="bg2">
                    <a:lumMod val="50000"/>
                  </a:schemeClr>
                </a:solidFill>
                <a:latin typeface="+mn-lt"/>
              </a:rPr>
              <a:t>Limitation</a:t>
            </a:r>
            <a:r>
              <a:rPr lang="en-GB" dirty="0">
                <a:solidFill>
                  <a:schemeClr val="bg2">
                    <a:lumMod val="50000"/>
                  </a:schemeClr>
                </a:solidFill>
                <a:latin typeface="+mn-lt"/>
              </a:rPr>
              <a:t>: evaluated </a:t>
            </a:r>
            <a:r>
              <a:rPr lang="en-GB" i="1" dirty="0">
                <a:solidFill>
                  <a:schemeClr val="bg2">
                    <a:lumMod val="50000"/>
                  </a:schemeClr>
                </a:solidFill>
                <a:latin typeface="+mn-lt"/>
              </a:rPr>
              <a:t>Pattern with Trace</a:t>
            </a:r>
            <a:r>
              <a:rPr lang="en-GB" dirty="0">
                <a:solidFill>
                  <a:schemeClr val="bg2">
                    <a:lumMod val="50000"/>
                  </a:schemeClr>
                </a:solidFill>
                <a:latin typeface="+mn-lt"/>
              </a:rPr>
              <a:t> only</a:t>
            </a:r>
          </a:p>
          <a:p>
            <a:pPr>
              <a:spcAft>
                <a:spcPts val="600"/>
              </a:spcAft>
              <a:buNone/>
            </a:pPr>
            <a:r>
              <a:rPr lang="en-GB" b="1" dirty="0">
                <a:solidFill>
                  <a:schemeClr val="bg2">
                    <a:lumMod val="50000"/>
                  </a:schemeClr>
                </a:solidFill>
                <a:latin typeface="+mn-lt"/>
              </a:rPr>
              <a:t>Future direction</a:t>
            </a:r>
            <a:r>
              <a:rPr lang="en-GB" dirty="0">
                <a:solidFill>
                  <a:schemeClr val="bg2">
                    <a:lumMod val="50000"/>
                  </a:schemeClr>
                </a:solidFill>
                <a:latin typeface="+mn-lt"/>
              </a:rPr>
              <a:t>: incorporate </a:t>
            </a:r>
            <a:r>
              <a:rPr lang="en-GB" i="1" dirty="0">
                <a:solidFill>
                  <a:schemeClr val="bg2">
                    <a:lumMod val="50000"/>
                  </a:schemeClr>
                </a:solidFill>
                <a:latin typeface="+mn-lt"/>
              </a:rPr>
              <a:t>Pattern without Trace</a:t>
            </a:r>
          </a:p>
          <a:p>
            <a:pPr>
              <a:spcAft>
                <a:spcPts val="600"/>
              </a:spcAft>
              <a:buNone/>
            </a:pPr>
            <a:endParaRPr lang="en-GB" i="1" dirty="0">
              <a:solidFill>
                <a:schemeClr val="bg2">
                  <a:lumMod val="50000"/>
                </a:schemeClr>
              </a:solidFill>
              <a:latin typeface="+mn-lt"/>
            </a:endParaRPr>
          </a:p>
          <a:p>
            <a:pPr>
              <a:spcAft>
                <a:spcPts val="600"/>
              </a:spcAft>
              <a:buNone/>
            </a:pPr>
            <a:r>
              <a:rPr lang="en-GB" b="1" dirty="0">
                <a:solidFill>
                  <a:schemeClr val="bg2">
                    <a:lumMod val="50000"/>
                  </a:schemeClr>
                </a:solidFill>
                <a:latin typeface="+mn-lt"/>
              </a:rPr>
              <a:t>Limitation</a:t>
            </a:r>
            <a:r>
              <a:rPr lang="en-GB" dirty="0">
                <a:solidFill>
                  <a:schemeClr val="bg2">
                    <a:lumMod val="50000"/>
                  </a:schemeClr>
                </a:solidFill>
                <a:latin typeface="+mn-lt"/>
              </a:rPr>
              <a:t>: considered </a:t>
            </a:r>
            <a:r>
              <a:rPr lang="en-GB" i="1" dirty="0">
                <a:solidFill>
                  <a:schemeClr val="bg2">
                    <a:lumMod val="50000"/>
                  </a:schemeClr>
                </a:solidFill>
                <a:latin typeface="+mn-lt"/>
              </a:rPr>
              <a:t>Circular</a:t>
            </a:r>
            <a:r>
              <a:rPr lang="en-GB" dirty="0">
                <a:solidFill>
                  <a:schemeClr val="bg2">
                    <a:lumMod val="50000"/>
                  </a:schemeClr>
                </a:solidFill>
                <a:latin typeface="+mn-lt"/>
              </a:rPr>
              <a:t> and </a:t>
            </a:r>
            <a:r>
              <a:rPr lang="en-GB" i="1" dirty="0">
                <a:solidFill>
                  <a:schemeClr val="bg2">
                    <a:lumMod val="50000"/>
                  </a:schemeClr>
                </a:solidFill>
                <a:latin typeface="+mn-lt"/>
              </a:rPr>
              <a:t>Square</a:t>
            </a:r>
            <a:r>
              <a:rPr lang="en-GB" dirty="0">
                <a:solidFill>
                  <a:schemeClr val="bg2">
                    <a:lumMod val="50000"/>
                  </a:schemeClr>
                </a:solidFill>
                <a:latin typeface="+mn-lt"/>
              </a:rPr>
              <a:t> only</a:t>
            </a:r>
          </a:p>
          <a:p>
            <a:pPr>
              <a:spcAft>
                <a:spcPts val="600"/>
              </a:spcAft>
              <a:buNone/>
            </a:pPr>
            <a:r>
              <a:rPr lang="en-GB" b="1" dirty="0">
                <a:solidFill>
                  <a:schemeClr val="bg2">
                    <a:lumMod val="50000"/>
                  </a:schemeClr>
                </a:solidFill>
                <a:latin typeface="+mn-lt"/>
              </a:rPr>
              <a:t>Future direction</a:t>
            </a:r>
            <a:r>
              <a:rPr lang="en-GB" dirty="0">
                <a:solidFill>
                  <a:schemeClr val="bg2">
                    <a:lumMod val="50000"/>
                  </a:schemeClr>
                </a:solidFill>
                <a:latin typeface="+mn-lt"/>
              </a:rPr>
              <a:t>: test on more uncommon shapes</a:t>
            </a:r>
          </a:p>
          <a:p>
            <a:pPr>
              <a:spcAft>
                <a:spcPts val="600"/>
              </a:spcAft>
              <a:buNone/>
            </a:pPr>
            <a:endParaRPr lang="en-GB" dirty="0">
              <a:solidFill>
                <a:schemeClr val="bg2">
                  <a:lumMod val="50000"/>
                </a:schemeClr>
              </a:solidFill>
              <a:latin typeface="+mn-lt"/>
            </a:endParaRPr>
          </a:p>
          <a:p>
            <a:pPr>
              <a:spcAft>
                <a:spcPts val="600"/>
              </a:spcAft>
              <a:buNone/>
            </a:pPr>
            <a:r>
              <a:rPr lang="en-GB" b="1" dirty="0">
                <a:solidFill>
                  <a:schemeClr val="bg2">
                    <a:lumMod val="50000"/>
                  </a:schemeClr>
                </a:solidFill>
                <a:latin typeface="+mn-lt"/>
              </a:rPr>
              <a:t>Limitation</a:t>
            </a:r>
            <a:r>
              <a:rPr lang="en-GB" dirty="0">
                <a:solidFill>
                  <a:schemeClr val="bg2">
                    <a:lumMod val="50000"/>
                  </a:schemeClr>
                </a:solidFill>
                <a:latin typeface="+mn-lt"/>
              </a:rPr>
              <a:t>: provided limited design guidance</a:t>
            </a:r>
          </a:p>
          <a:p>
            <a:pPr>
              <a:spcAft>
                <a:spcPts val="600"/>
              </a:spcAft>
              <a:buNone/>
            </a:pPr>
            <a:r>
              <a:rPr lang="en-GB" b="1" dirty="0">
                <a:solidFill>
                  <a:schemeClr val="bg2">
                    <a:lumMod val="50000"/>
                  </a:schemeClr>
                </a:solidFill>
                <a:latin typeface="+mn-lt"/>
              </a:rPr>
              <a:t>Future direction</a:t>
            </a:r>
            <a:r>
              <a:rPr lang="en-GB" dirty="0">
                <a:solidFill>
                  <a:schemeClr val="bg2">
                    <a:lumMod val="50000"/>
                  </a:schemeClr>
                </a:solidFill>
                <a:latin typeface="+mn-lt"/>
              </a:rPr>
              <a:t>: </a:t>
            </a:r>
            <a:r>
              <a:rPr lang="en-US" dirty="0">
                <a:solidFill>
                  <a:schemeClr val="bg2">
                    <a:lumMod val="50000"/>
                  </a:schemeClr>
                </a:solidFill>
                <a:latin typeface="+mn-lt"/>
              </a:rPr>
              <a:t>build a recommender system for authentication initialization</a:t>
            </a:r>
            <a:endParaRPr lang="en-GB" dirty="0">
              <a:solidFill>
                <a:schemeClr val="bg2">
                  <a:lumMod val="50000"/>
                </a:schemeClr>
              </a:solidFill>
              <a:latin typeface="+mn-lt"/>
            </a:endParaRPr>
          </a:p>
        </p:txBody>
      </p:sp>
      <p:pic>
        <p:nvPicPr>
          <p:cNvPr id="5" name="Shape 103"/>
          <p:cNvPicPr preferRelativeResize="0"/>
          <p:nvPr/>
        </p:nvPicPr>
        <p:blipFill>
          <a:blip r:embed="rId3">
            <a:alphaModFix/>
          </a:blip>
          <a:stretch>
            <a:fillRect/>
          </a:stretch>
        </p:blipFill>
        <p:spPr>
          <a:xfrm>
            <a:off x="6079922" y="1152425"/>
            <a:ext cx="1717834" cy="1731152"/>
          </a:xfrm>
          <a:prstGeom prst="rect">
            <a:avLst/>
          </a:prstGeom>
          <a:noFill/>
          <a:ln>
            <a:noFill/>
          </a:ln>
        </p:spPr>
      </p:pic>
      <p:sp>
        <p:nvSpPr>
          <p:cNvPr id="6" name="Shape 107"/>
          <p:cNvSpPr txBox="1"/>
          <p:nvPr/>
        </p:nvSpPr>
        <p:spPr>
          <a:xfrm>
            <a:off x="5972295" y="2806191"/>
            <a:ext cx="2504895" cy="297300"/>
          </a:xfrm>
          <a:prstGeom prst="rect">
            <a:avLst/>
          </a:prstGeom>
          <a:noFill/>
          <a:ln>
            <a:noFill/>
          </a:ln>
        </p:spPr>
        <p:txBody>
          <a:bodyPr wrap="square" lIns="91425" tIns="91425" rIns="91425" bIns="91425" anchor="t" anchorCtr="0">
            <a:noAutofit/>
          </a:bodyPr>
          <a:lstStyle/>
          <a:p>
            <a:pPr lvl="0" rtl="0">
              <a:spcBef>
                <a:spcPts val="0"/>
              </a:spcBef>
              <a:buNone/>
            </a:pPr>
            <a:r>
              <a:rPr lang="en-GB" dirty="0">
                <a:latin typeface="+mn-lt"/>
              </a:rPr>
              <a:t>(a) Pattern </a:t>
            </a:r>
            <a:r>
              <a:rPr lang="en-GB" b="1" dirty="0">
                <a:latin typeface="+mn-lt"/>
              </a:rPr>
              <a:t>with</a:t>
            </a:r>
            <a:r>
              <a:rPr lang="en-GB" dirty="0">
                <a:latin typeface="+mn-lt"/>
              </a:rPr>
              <a:t> a trace</a:t>
            </a:r>
          </a:p>
        </p:txBody>
      </p:sp>
      <p:cxnSp>
        <p:nvCxnSpPr>
          <p:cNvPr id="7" name="Straight Arrow Connector 6"/>
          <p:cNvCxnSpPr/>
          <p:nvPr/>
        </p:nvCxnSpPr>
        <p:spPr>
          <a:xfrm>
            <a:off x="6582149" y="1667154"/>
            <a:ext cx="356690" cy="120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938839" y="1668360"/>
            <a:ext cx="5387" cy="78238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938838" y="2449115"/>
            <a:ext cx="413643" cy="192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1" name="Shape 103"/>
          <p:cNvPicPr preferRelativeResize="0"/>
          <p:nvPr/>
        </p:nvPicPr>
        <p:blipFill>
          <a:blip r:embed="rId3">
            <a:alphaModFix/>
          </a:blip>
          <a:stretch>
            <a:fillRect/>
          </a:stretch>
        </p:blipFill>
        <p:spPr>
          <a:xfrm>
            <a:off x="6079922" y="3158350"/>
            <a:ext cx="1717834" cy="1731152"/>
          </a:xfrm>
          <a:prstGeom prst="rect">
            <a:avLst/>
          </a:prstGeom>
          <a:noFill/>
          <a:ln>
            <a:noFill/>
          </a:ln>
        </p:spPr>
      </p:pic>
      <p:sp>
        <p:nvSpPr>
          <p:cNvPr id="22" name="Shape 107"/>
          <p:cNvSpPr txBox="1"/>
          <p:nvPr/>
        </p:nvSpPr>
        <p:spPr>
          <a:xfrm>
            <a:off x="5972294" y="4788490"/>
            <a:ext cx="2504895" cy="297300"/>
          </a:xfrm>
          <a:prstGeom prst="rect">
            <a:avLst/>
          </a:prstGeom>
          <a:noFill/>
          <a:ln>
            <a:noFill/>
          </a:ln>
        </p:spPr>
        <p:txBody>
          <a:bodyPr wrap="square" lIns="91425" tIns="91425" rIns="91425" bIns="91425" anchor="t" anchorCtr="0">
            <a:noAutofit/>
          </a:bodyPr>
          <a:lstStyle/>
          <a:p>
            <a:pPr lvl="0" rtl="0">
              <a:spcBef>
                <a:spcPts val="0"/>
              </a:spcBef>
              <a:buNone/>
            </a:pPr>
            <a:r>
              <a:rPr lang="en-GB" dirty="0">
                <a:latin typeface="+mn-lt"/>
              </a:rPr>
              <a:t>(b) Pattern </a:t>
            </a:r>
            <a:r>
              <a:rPr lang="en-GB" b="1" dirty="0">
                <a:latin typeface="+mn-lt"/>
              </a:rPr>
              <a:t>without</a:t>
            </a:r>
            <a:r>
              <a:rPr lang="en-GB" dirty="0">
                <a:latin typeface="+mn-lt"/>
              </a:rPr>
              <a:t> a trace</a:t>
            </a:r>
          </a:p>
        </p:txBody>
      </p:sp>
      <p:cxnSp>
        <p:nvCxnSpPr>
          <p:cNvPr id="23" name="Straight Arrow Connector 22"/>
          <p:cNvCxnSpPr/>
          <p:nvPr/>
        </p:nvCxnSpPr>
        <p:spPr>
          <a:xfrm>
            <a:off x="6582149" y="3695576"/>
            <a:ext cx="356690" cy="1206"/>
          </a:xfrm>
          <a:prstGeom prst="straightConnector1">
            <a:avLst/>
          </a:prstGeom>
          <a:ln w="28575">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938839" y="3696782"/>
            <a:ext cx="5387" cy="782387"/>
          </a:xfrm>
          <a:prstGeom prst="straightConnector1">
            <a:avLst/>
          </a:prstGeom>
          <a:ln w="381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938838" y="4477240"/>
            <a:ext cx="413643" cy="1929"/>
          </a:xfrm>
          <a:prstGeom prst="straightConnector1">
            <a:avLst/>
          </a:prstGeom>
          <a:ln w="38100">
            <a:solidFill>
              <a:schemeClr val="bg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06907" y="1122175"/>
            <a:ext cx="4220752" cy="6870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29" name="Rectangle 28"/>
          <p:cNvSpPr/>
          <p:nvPr/>
        </p:nvSpPr>
        <p:spPr>
          <a:xfrm>
            <a:off x="5720862" y="1118208"/>
            <a:ext cx="2555631" cy="4006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a:spcBef>
                <a:spcPts val="0"/>
              </a:spcBef>
              <a:buNone/>
            </a:pPr>
            <a:r>
              <a:rPr lang="en-GB" sz="2800" dirty="0">
                <a:solidFill>
                  <a:schemeClr val="bg2">
                    <a:lumMod val="50000"/>
                  </a:schemeClr>
                </a:solidFill>
                <a:latin typeface="+mn-lt"/>
              </a:rPr>
              <a:t>Limitation &amp; Future Directions</a:t>
            </a:r>
          </a:p>
        </p:txBody>
      </p:sp>
      <p:sp>
        <p:nvSpPr>
          <p:cNvPr id="190" name="Shape 190"/>
          <p:cNvSpPr txBox="1">
            <a:spLocks noGrp="1"/>
          </p:cNvSpPr>
          <p:nvPr>
            <p:ph type="body" idx="1"/>
          </p:nvPr>
        </p:nvSpPr>
        <p:spPr>
          <a:xfrm>
            <a:off x="356648" y="1101802"/>
            <a:ext cx="5209265" cy="3302700"/>
          </a:xfrm>
          <a:prstGeom prst="rect">
            <a:avLst/>
          </a:prstGeom>
        </p:spPr>
        <p:txBody>
          <a:bodyPr wrap="square" lIns="91425" tIns="91425" rIns="91425" bIns="91425" anchor="t" anchorCtr="0">
            <a:noAutofit/>
          </a:bodyPr>
          <a:lstStyle/>
          <a:p>
            <a:pPr lvl="0">
              <a:spcBef>
                <a:spcPts val="0"/>
              </a:spcBef>
              <a:spcAft>
                <a:spcPts val="600"/>
              </a:spcAft>
              <a:buNone/>
            </a:pPr>
            <a:r>
              <a:rPr lang="en-GB" b="1" dirty="0">
                <a:solidFill>
                  <a:schemeClr val="bg2">
                    <a:lumMod val="50000"/>
                  </a:schemeClr>
                </a:solidFill>
                <a:latin typeface="+mn-lt"/>
              </a:rPr>
              <a:t>Limitation</a:t>
            </a:r>
            <a:r>
              <a:rPr lang="en-GB" dirty="0">
                <a:solidFill>
                  <a:schemeClr val="bg2">
                    <a:lumMod val="50000"/>
                  </a:schemeClr>
                </a:solidFill>
                <a:latin typeface="+mn-lt"/>
              </a:rPr>
              <a:t>: evaluated </a:t>
            </a:r>
            <a:r>
              <a:rPr lang="en-GB" i="1" dirty="0">
                <a:solidFill>
                  <a:schemeClr val="bg2">
                    <a:lumMod val="50000"/>
                  </a:schemeClr>
                </a:solidFill>
                <a:latin typeface="+mn-lt"/>
              </a:rPr>
              <a:t>Pattern with Trace</a:t>
            </a:r>
            <a:r>
              <a:rPr lang="en-GB" dirty="0">
                <a:solidFill>
                  <a:schemeClr val="bg2">
                    <a:lumMod val="50000"/>
                  </a:schemeClr>
                </a:solidFill>
                <a:latin typeface="+mn-lt"/>
              </a:rPr>
              <a:t> only</a:t>
            </a:r>
          </a:p>
          <a:p>
            <a:pPr>
              <a:spcAft>
                <a:spcPts val="600"/>
              </a:spcAft>
              <a:buNone/>
            </a:pPr>
            <a:r>
              <a:rPr lang="en-GB" b="1" dirty="0">
                <a:solidFill>
                  <a:schemeClr val="bg2">
                    <a:lumMod val="50000"/>
                  </a:schemeClr>
                </a:solidFill>
                <a:latin typeface="+mn-lt"/>
              </a:rPr>
              <a:t>Future direction</a:t>
            </a:r>
            <a:r>
              <a:rPr lang="en-GB" dirty="0">
                <a:solidFill>
                  <a:schemeClr val="bg2">
                    <a:lumMod val="50000"/>
                  </a:schemeClr>
                </a:solidFill>
                <a:latin typeface="+mn-lt"/>
              </a:rPr>
              <a:t>: incorporate </a:t>
            </a:r>
            <a:r>
              <a:rPr lang="en-GB" i="1" dirty="0">
                <a:solidFill>
                  <a:schemeClr val="bg2">
                    <a:lumMod val="50000"/>
                  </a:schemeClr>
                </a:solidFill>
                <a:latin typeface="+mn-lt"/>
              </a:rPr>
              <a:t>Pattern without Trace</a:t>
            </a:r>
          </a:p>
          <a:p>
            <a:pPr>
              <a:spcAft>
                <a:spcPts val="600"/>
              </a:spcAft>
              <a:buNone/>
            </a:pPr>
            <a:endParaRPr lang="en-GB" i="1" dirty="0">
              <a:solidFill>
                <a:schemeClr val="bg2">
                  <a:lumMod val="50000"/>
                </a:schemeClr>
              </a:solidFill>
              <a:latin typeface="+mn-lt"/>
            </a:endParaRPr>
          </a:p>
          <a:p>
            <a:pPr>
              <a:spcAft>
                <a:spcPts val="600"/>
              </a:spcAft>
              <a:buNone/>
            </a:pPr>
            <a:r>
              <a:rPr lang="en-GB" b="1" dirty="0">
                <a:solidFill>
                  <a:schemeClr val="bg2">
                    <a:lumMod val="50000"/>
                  </a:schemeClr>
                </a:solidFill>
                <a:latin typeface="+mn-lt"/>
              </a:rPr>
              <a:t>Limitation</a:t>
            </a:r>
            <a:r>
              <a:rPr lang="en-GB" dirty="0">
                <a:solidFill>
                  <a:schemeClr val="bg2">
                    <a:lumMod val="50000"/>
                  </a:schemeClr>
                </a:solidFill>
                <a:latin typeface="+mn-lt"/>
              </a:rPr>
              <a:t>: considered </a:t>
            </a:r>
            <a:r>
              <a:rPr lang="en-GB" i="1" dirty="0">
                <a:solidFill>
                  <a:schemeClr val="bg2">
                    <a:lumMod val="50000"/>
                  </a:schemeClr>
                </a:solidFill>
                <a:latin typeface="+mn-lt"/>
              </a:rPr>
              <a:t>Circular</a:t>
            </a:r>
            <a:r>
              <a:rPr lang="en-GB" dirty="0">
                <a:solidFill>
                  <a:schemeClr val="bg2">
                    <a:lumMod val="50000"/>
                  </a:schemeClr>
                </a:solidFill>
                <a:latin typeface="+mn-lt"/>
              </a:rPr>
              <a:t> and </a:t>
            </a:r>
            <a:r>
              <a:rPr lang="en-GB" i="1" dirty="0">
                <a:solidFill>
                  <a:schemeClr val="bg2">
                    <a:lumMod val="50000"/>
                  </a:schemeClr>
                </a:solidFill>
                <a:latin typeface="+mn-lt"/>
              </a:rPr>
              <a:t>Square</a:t>
            </a:r>
            <a:r>
              <a:rPr lang="en-GB" dirty="0">
                <a:solidFill>
                  <a:schemeClr val="bg2">
                    <a:lumMod val="50000"/>
                  </a:schemeClr>
                </a:solidFill>
                <a:latin typeface="+mn-lt"/>
              </a:rPr>
              <a:t> only</a:t>
            </a:r>
          </a:p>
          <a:p>
            <a:pPr>
              <a:spcAft>
                <a:spcPts val="600"/>
              </a:spcAft>
              <a:buNone/>
            </a:pPr>
            <a:r>
              <a:rPr lang="en-GB" b="1" dirty="0">
                <a:solidFill>
                  <a:schemeClr val="bg2">
                    <a:lumMod val="50000"/>
                  </a:schemeClr>
                </a:solidFill>
                <a:latin typeface="+mn-lt"/>
              </a:rPr>
              <a:t>Future direction</a:t>
            </a:r>
            <a:r>
              <a:rPr lang="en-GB" dirty="0">
                <a:solidFill>
                  <a:schemeClr val="bg2">
                    <a:lumMod val="50000"/>
                  </a:schemeClr>
                </a:solidFill>
                <a:latin typeface="+mn-lt"/>
              </a:rPr>
              <a:t>: test on more uncommon shapes</a:t>
            </a:r>
          </a:p>
          <a:p>
            <a:pPr>
              <a:spcAft>
                <a:spcPts val="600"/>
              </a:spcAft>
              <a:buNone/>
            </a:pPr>
            <a:endParaRPr lang="en-GB" dirty="0">
              <a:solidFill>
                <a:schemeClr val="bg2">
                  <a:lumMod val="50000"/>
                </a:schemeClr>
              </a:solidFill>
              <a:latin typeface="+mn-lt"/>
            </a:endParaRPr>
          </a:p>
          <a:p>
            <a:pPr>
              <a:spcAft>
                <a:spcPts val="600"/>
              </a:spcAft>
              <a:buNone/>
            </a:pPr>
            <a:r>
              <a:rPr lang="en-GB" b="1" dirty="0">
                <a:solidFill>
                  <a:schemeClr val="bg2">
                    <a:lumMod val="50000"/>
                  </a:schemeClr>
                </a:solidFill>
                <a:latin typeface="+mn-lt"/>
              </a:rPr>
              <a:t>Limitation</a:t>
            </a:r>
            <a:r>
              <a:rPr lang="en-GB" dirty="0">
                <a:solidFill>
                  <a:schemeClr val="bg2">
                    <a:lumMod val="50000"/>
                  </a:schemeClr>
                </a:solidFill>
                <a:latin typeface="+mn-lt"/>
              </a:rPr>
              <a:t>: provided limited design guidance</a:t>
            </a:r>
          </a:p>
          <a:p>
            <a:pPr>
              <a:spcAft>
                <a:spcPts val="600"/>
              </a:spcAft>
              <a:buNone/>
            </a:pPr>
            <a:r>
              <a:rPr lang="en-GB" b="1" dirty="0">
                <a:solidFill>
                  <a:schemeClr val="bg2">
                    <a:lumMod val="50000"/>
                  </a:schemeClr>
                </a:solidFill>
                <a:latin typeface="+mn-lt"/>
              </a:rPr>
              <a:t>Future direction</a:t>
            </a:r>
            <a:r>
              <a:rPr lang="en-GB" dirty="0">
                <a:solidFill>
                  <a:schemeClr val="bg2">
                    <a:lumMod val="50000"/>
                  </a:schemeClr>
                </a:solidFill>
                <a:latin typeface="+mn-lt"/>
              </a:rPr>
              <a:t>: </a:t>
            </a:r>
            <a:r>
              <a:rPr lang="en-US" dirty="0">
                <a:solidFill>
                  <a:schemeClr val="bg2">
                    <a:lumMod val="50000"/>
                  </a:schemeClr>
                </a:solidFill>
                <a:latin typeface="+mn-lt"/>
              </a:rPr>
              <a:t>build a recommender system for authentication initialization</a:t>
            </a:r>
            <a:endParaRPr lang="en-GB" dirty="0">
              <a:solidFill>
                <a:schemeClr val="bg2">
                  <a:lumMod val="50000"/>
                </a:schemeClr>
              </a:solidFill>
              <a:latin typeface="+mn-lt"/>
            </a:endParaRPr>
          </a:p>
        </p:txBody>
      </p:sp>
      <p:sp>
        <p:nvSpPr>
          <p:cNvPr id="15" name="Rectangle 14"/>
          <p:cNvSpPr/>
          <p:nvPr/>
        </p:nvSpPr>
        <p:spPr>
          <a:xfrm>
            <a:off x="406907" y="2066125"/>
            <a:ext cx="4061859" cy="6870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pic>
        <p:nvPicPr>
          <p:cNvPr id="1026" name="Picture 2" descr="Image result for smartwatch sha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652" y="1184598"/>
            <a:ext cx="3673614" cy="20678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4957047" y="1152425"/>
            <a:ext cx="3875253" cy="27675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8" name="Shape 107"/>
          <p:cNvSpPr txBox="1"/>
          <p:nvPr/>
        </p:nvSpPr>
        <p:spPr>
          <a:xfrm>
            <a:off x="4980652" y="3437572"/>
            <a:ext cx="3097873" cy="297300"/>
          </a:xfrm>
          <a:prstGeom prst="rect">
            <a:avLst/>
          </a:prstGeom>
          <a:noFill/>
          <a:ln>
            <a:noFill/>
          </a:ln>
        </p:spPr>
        <p:txBody>
          <a:bodyPr wrap="square" lIns="91425" tIns="91425" rIns="91425" bIns="91425" anchor="t" anchorCtr="0">
            <a:noAutofit/>
          </a:bodyPr>
          <a:lstStyle/>
          <a:p>
            <a:pPr lvl="0" rtl="0">
              <a:spcBef>
                <a:spcPts val="0"/>
              </a:spcBef>
              <a:buNone/>
            </a:pPr>
            <a:r>
              <a:rPr lang="en-GB" dirty="0">
                <a:latin typeface="+mn-lt"/>
              </a:rPr>
              <a:t>(a) Various shapes to evaluate</a:t>
            </a:r>
          </a:p>
        </p:txBody>
      </p:sp>
    </p:spTree>
    <p:extLst>
      <p:ext uri="{BB962C8B-B14F-4D97-AF65-F5344CB8AC3E}">
        <p14:creationId xmlns:p14="http://schemas.microsoft.com/office/powerpoint/2010/main" val="933447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a:spcBef>
                <a:spcPts val="0"/>
              </a:spcBef>
              <a:buNone/>
            </a:pPr>
            <a:r>
              <a:rPr lang="en-GB" sz="2800" dirty="0">
                <a:solidFill>
                  <a:schemeClr val="bg2">
                    <a:lumMod val="50000"/>
                  </a:schemeClr>
                </a:solidFill>
                <a:latin typeface="+mn-lt"/>
              </a:rPr>
              <a:t>Limitation &amp; Future Directions</a:t>
            </a:r>
          </a:p>
        </p:txBody>
      </p:sp>
      <p:sp>
        <p:nvSpPr>
          <p:cNvPr id="190" name="Shape 190"/>
          <p:cNvSpPr txBox="1">
            <a:spLocks noGrp="1"/>
          </p:cNvSpPr>
          <p:nvPr>
            <p:ph type="body" idx="1"/>
          </p:nvPr>
        </p:nvSpPr>
        <p:spPr>
          <a:xfrm>
            <a:off x="356648" y="1101802"/>
            <a:ext cx="5158107" cy="3302700"/>
          </a:xfrm>
          <a:prstGeom prst="rect">
            <a:avLst/>
          </a:prstGeom>
        </p:spPr>
        <p:txBody>
          <a:bodyPr wrap="square" lIns="91425" tIns="91425" rIns="91425" bIns="91425" anchor="t" anchorCtr="0">
            <a:noAutofit/>
          </a:bodyPr>
          <a:lstStyle/>
          <a:p>
            <a:pPr lvl="0">
              <a:spcBef>
                <a:spcPts val="0"/>
              </a:spcBef>
              <a:spcAft>
                <a:spcPts val="600"/>
              </a:spcAft>
              <a:buNone/>
            </a:pPr>
            <a:r>
              <a:rPr lang="en-GB" b="1" dirty="0">
                <a:solidFill>
                  <a:schemeClr val="bg2">
                    <a:lumMod val="50000"/>
                  </a:schemeClr>
                </a:solidFill>
                <a:latin typeface="+mn-lt"/>
              </a:rPr>
              <a:t>Limitation</a:t>
            </a:r>
            <a:r>
              <a:rPr lang="en-GB" dirty="0">
                <a:solidFill>
                  <a:schemeClr val="bg2">
                    <a:lumMod val="50000"/>
                  </a:schemeClr>
                </a:solidFill>
                <a:latin typeface="+mn-lt"/>
              </a:rPr>
              <a:t>: evaluated </a:t>
            </a:r>
            <a:r>
              <a:rPr lang="en-GB" i="1" dirty="0">
                <a:solidFill>
                  <a:schemeClr val="bg2">
                    <a:lumMod val="50000"/>
                  </a:schemeClr>
                </a:solidFill>
                <a:latin typeface="+mn-lt"/>
              </a:rPr>
              <a:t>Pattern with Trace</a:t>
            </a:r>
            <a:r>
              <a:rPr lang="en-GB" dirty="0">
                <a:solidFill>
                  <a:schemeClr val="bg2">
                    <a:lumMod val="50000"/>
                  </a:schemeClr>
                </a:solidFill>
                <a:latin typeface="+mn-lt"/>
              </a:rPr>
              <a:t> only</a:t>
            </a:r>
          </a:p>
          <a:p>
            <a:pPr>
              <a:spcAft>
                <a:spcPts val="600"/>
              </a:spcAft>
              <a:buNone/>
            </a:pPr>
            <a:r>
              <a:rPr lang="en-GB" b="1" dirty="0">
                <a:solidFill>
                  <a:schemeClr val="bg2">
                    <a:lumMod val="50000"/>
                  </a:schemeClr>
                </a:solidFill>
                <a:latin typeface="+mn-lt"/>
              </a:rPr>
              <a:t>Future direction</a:t>
            </a:r>
            <a:r>
              <a:rPr lang="en-GB" dirty="0">
                <a:solidFill>
                  <a:schemeClr val="bg2">
                    <a:lumMod val="50000"/>
                  </a:schemeClr>
                </a:solidFill>
                <a:latin typeface="+mn-lt"/>
              </a:rPr>
              <a:t>: incorporate </a:t>
            </a:r>
            <a:r>
              <a:rPr lang="en-GB" i="1" dirty="0">
                <a:solidFill>
                  <a:schemeClr val="bg2">
                    <a:lumMod val="50000"/>
                  </a:schemeClr>
                </a:solidFill>
                <a:latin typeface="+mn-lt"/>
              </a:rPr>
              <a:t>Pattern without Trace</a:t>
            </a:r>
          </a:p>
          <a:p>
            <a:pPr>
              <a:spcAft>
                <a:spcPts val="600"/>
              </a:spcAft>
              <a:buNone/>
            </a:pPr>
            <a:endParaRPr lang="en-GB" i="1" dirty="0">
              <a:solidFill>
                <a:schemeClr val="bg2">
                  <a:lumMod val="50000"/>
                </a:schemeClr>
              </a:solidFill>
              <a:latin typeface="+mn-lt"/>
            </a:endParaRPr>
          </a:p>
          <a:p>
            <a:pPr>
              <a:spcAft>
                <a:spcPts val="600"/>
              </a:spcAft>
              <a:buNone/>
            </a:pPr>
            <a:r>
              <a:rPr lang="en-GB" b="1" dirty="0">
                <a:solidFill>
                  <a:schemeClr val="bg2">
                    <a:lumMod val="50000"/>
                  </a:schemeClr>
                </a:solidFill>
                <a:latin typeface="+mn-lt"/>
              </a:rPr>
              <a:t>Limitation</a:t>
            </a:r>
            <a:r>
              <a:rPr lang="en-GB" dirty="0">
                <a:solidFill>
                  <a:schemeClr val="bg2">
                    <a:lumMod val="50000"/>
                  </a:schemeClr>
                </a:solidFill>
                <a:latin typeface="+mn-lt"/>
              </a:rPr>
              <a:t>: considered </a:t>
            </a:r>
            <a:r>
              <a:rPr lang="en-GB" i="1" dirty="0">
                <a:solidFill>
                  <a:schemeClr val="bg2">
                    <a:lumMod val="50000"/>
                  </a:schemeClr>
                </a:solidFill>
                <a:latin typeface="+mn-lt"/>
              </a:rPr>
              <a:t>Circular</a:t>
            </a:r>
            <a:r>
              <a:rPr lang="en-GB" dirty="0">
                <a:solidFill>
                  <a:schemeClr val="bg2">
                    <a:lumMod val="50000"/>
                  </a:schemeClr>
                </a:solidFill>
                <a:latin typeface="+mn-lt"/>
              </a:rPr>
              <a:t> and </a:t>
            </a:r>
            <a:r>
              <a:rPr lang="en-GB" i="1" dirty="0">
                <a:solidFill>
                  <a:schemeClr val="bg2">
                    <a:lumMod val="50000"/>
                  </a:schemeClr>
                </a:solidFill>
                <a:latin typeface="+mn-lt"/>
              </a:rPr>
              <a:t>Square</a:t>
            </a:r>
            <a:r>
              <a:rPr lang="en-GB" dirty="0">
                <a:solidFill>
                  <a:schemeClr val="bg2">
                    <a:lumMod val="50000"/>
                  </a:schemeClr>
                </a:solidFill>
                <a:latin typeface="+mn-lt"/>
              </a:rPr>
              <a:t> only</a:t>
            </a:r>
          </a:p>
          <a:p>
            <a:pPr>
              <a:spcAft>
                <a:spcPts val="600"/>
              </a:spcAft>
              <a:buNone/>
            </a:pPr>
            <a:r>
              <a:rPr lang="en-GB" b="1" dirty="0">
                <a:solidFill>
                  <a:schemeClr val="bg2">
                    <a:lumMod val="50000"/>
                  </a:schemeClr>
                </a:solidFill>
                <a:latin typeface="+mn-lt"/>
              </a:rPr>
              <a:t>Future direction</a:t>
            </a:r>
            <a:r>
              <a:rPr lang="en-GB" dirty="0">
                <a:solidFill>
                  <a:schemeClr val="bg2">
                    <a:lumMod val="50000"/>
                  </a:schemeClr>
                </a:solidFill>
                <a:latin typeface="+mn-lt"/>
              </a:rPr>
              <a:t>: test on more uncommon shapes</a:t>
            </a:r>
          </a:p>
          <a:p>
            <a:pPr>
              <a:spcAft>
                <a:spcPts val="600"/>
              </a:spcAft>
              <a:buNone/>
            </a:pPr>
            <a:endParaRPr lang="en-GB" dirty="0">
              <a:solidFill>
                <a:schemeClr val="bg2">
                  <a:lumMod val="50000"/>
                </a:schemeClr>
              </a:solidFill>
              <a:latin typeface="+mn-lt"/>
            </a:endParaRPr>
          </a:p>
          <a:p>
            <a:pPr>
              <a:spcAft>
                <a:spcPts val="600"/>
              </a:spcAft>
              <a:buNone/>
            </a:pPr>
            <a:r>
              <a:rPr lang="en-GB" b="1" dirty="0">
                <a:solidFill>
                  <a:schemeClr val="bg2">
                    <a:lumMod val="50000"/>
                  </a:schemeClr>
                </a:solidFill>
                <a:latin typeface="+mn-lt"/>
              </a:rPr>
              <a:t>Limitation</a:t>
            </a:r>
            <a:r>
              <a:rPr lang="en-GB" dirty="0">
                <a:solidFill>
                  <a:schemeClr val="bg2">
                    <a:lumMod val="50000"/>
                  </a:schemeClr>
                </a:solidFill>
                <a:latin typeface="+mn-lt"/>
              </a:rPr>
              <a:t>: provided limited design guidance</a:t>
            </a:r>
          </a:p>
          <a:p>
            <a:pPr>
              <a:spcAft>
                <a:spcPts val="600"/>
              </a:spcAft>
              <a:buNone/>
            </a:pPr>
            <a:r>
              <a:rPr lang="en-GB" b="1" dirty="0">
                <a:solidFill>
                  <a:schemeClr val="bg2">
                    <a:lumMod val="50000"/>
                  </a:schemeClr>
                </a:solidFill>
                <a:latin typeface="+mn-lt"/>
              </a:rPr>
              <a:t>Future direction</a:t>
            </a:r>
            <a:r>
              <a:rPr lang="en-GB" dirty="0">
                <a:solidFill>
                  <a:schemeClr val="bg2">
                    <a:lumMod val="50000"/>
                  </a:schemeClr>
                </a:solidFill>
                <a:latin typeface="+mn-lt"/>
              </a:rPr>
              <a:t>: </a:t>
            </a:r>
            <a:r>
              <a:rPr lang="en-US" dirty="0">
                <a:solidFill>
                  <a:schemeClr val="bg2">
                    <a:lumMod val="50000"/>
                  </a:schemeClr>
                </a:solidFill>
                <a:latin typeface="+mn-lt"/>
              </a:rPr>
              <a:t>build a recommender system for authentication initialization</a:t>
            </a:r>
            <a:endParaRPr lang="en-GB" dirty="0">
              <a:solidFill>
                <a:schemeClr val="bg2">
                  <a:lumMod val="50000"/>
                </a:schemeClr>
              </a:solidFill>
              <a:latin typeface="+mn-lt"/>
            </a:endParaRPr>
          </a:p>
        </p:txBody>
      </p:sp>
      <p:sp>
        <p:nvSpPr>
          <p:cNvPr id="15" name="Rectangle 14"/>
          <p:cNvSpPr/>
          <p:nvPr/>
        </p:nvSpPr>
        <p:spPr>
          <a:xfrm>
            <a:off x="387081" y="2999596"/>
            <a:ext cx="4021969" cy="9840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7" name="Rectangle 16"/>
          <p:cNvSpPr/>
          <p:nvPr/>
        </p:nvSpPr>
        <p:spPr>
          <a:xfrm>
            <a:off x="4871182" y="1152425"/>
            <a:ext cx="4137646" cy="27675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pic>
        <p:nvPicPr>
          <p:cNvPr id="8" name="Shape 100"/>
          <p:cNvPicPr preferRelativeResize="0"/>
          <p:nvPr/>
        </p:nvPicPr>
        <p:blipFill>
          <a:blip r:embed="rId3">
            <a:alphaModFix/>
          </a:blip>
          <a:stretch>
            <a:fillRect/>
          </a:stretch>
        </p:blipFill>
        <p:spPr>
          <a:xfrm>
            <a:off x="4927282" y="1190967"/>
            <a:ext cx="1147515" cy="1114911"/>
          </a:xfrm>
          <a:prstGeom prst="rect">
            <a:avLst/>
          </a:prstGeom>
          <a:noFill/>
          <a:ln>
            <a:noFill/>
          </a:ln>
        </p:spPr>
      </p:pic>
      <p:pic>
        <p:nvPicPr>
          <p:cNvPr id="9" name="Shape 101"/>
          <p:cNvPicPr preferRelativeResize="0"/>
          <p:nvPr/>
        </p:nvPicPr>
        <p:blipFill>
          <a:blip r:embed="rId4">
            <a:alphaModFix/>
          </a:blip>
          <a:stretch>
            <a:fillRect/>
          </a:stretch>
        </p:blipFill>
        <p:spPr>
          <a:xfrm>
            <a:off x="6205230" y="1190967"/>
            <a:ext cx="1102493" cy="1099228"/>
          </a:xfrm>
          <a:prstGeom prst="rect">
            <a:avLst/>
          </a:prstGeom>
          <a:noFill/>
          <a:ln>
            <a:noFill/>
          </a:ln>
        </p:spPr>
      </p:pic>
      <p:pic>
        <p:nvPicPr>
          <p:cNvPr id="10" name="Shape 102"/>
          <p:cNvPicPr preferRelativeResize="0"/>
          <p:nvPr/>
        </p:nvPicPr>
        <p:blipFill>
          <a:blip r:embed="rId5">
            <a:alphaModFix/>
          </a:blip>
          <a:stretch>
            <a:fillRect/>
          </a:stretch>
        </p:blipFill>
        <p:spPr>
          <a:xfrm>
            <a:off x="4938404" y="2403546"/>
            <a:ext cx="1136393" cy="1095029"/>
          </a:xfrm>
          <a:prstGeom prst="rect">
            <a:avLst/>
          </a:prstGeom>
          <a:noFill/>
          <a:ln>
            <a:noFill/>
          </a:ln>
        </p:spPr>
      </p:pic>
      <p:pic>
        <p:nvPicPr>
          <p:cNvPr id="11" name="Shape 103"/>
          <p:cNvPicPr preferRelativeResize="0"/>
          <p:nvPr/>
        </p:nvPicPr>
        <p:blipFill>
          <a:blip r:embed="rId6">
            <a:alphaModFix/>
          </a:blip>
          <a:stretch>
            <a:fillRect/>
          </a:stretch>
        </p:blipFill>
        <p:spPr>
          <a:xfrm>
            <a:off x="6205230" y="2453127"/>
            <a:ext cx="1126969" cy="1088936"/>
          </a:xfrm>
          <a:prstGeom prst="rect">
            <a:avLst/>
          </a:prstGeom>
          <a:noFill/>
          <a:ln>
            <a:noFill/>
          </a:ln>
        </p:spPr>
      </p:pic>
      <p:sp>
        <p:nvSpPr>
          <p:cNvPr id="2" name="10-Point Star 1"/>
          <p:cNvSpPr/>
          <p:nvPr/>
        </p:nvSpPr>
        <p:spPr>
          <a:xfrm>
            <a:off x="7307412" y="1613456"/>
            <a:ext cx="1677252" cy="1353477"/>
          </a:xfrm>
          <a:prstGeom prst="star10">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Which would fit you better?</a:t>
            </a:r>
          </a:p>
        </p:txBody>
      </p:sp>
    </p:spTree>
    <p:extLst>
      <p:ext uri="{BB962C8B-B14F-4D97-AF65-F5344CB8AC3E}">
        <p14:creationId xmlns:p14="http://schemas.microsoft.com/office/powerpoint/2010/main" val="1975674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a:spcBef>
                <a:spcPts val="0"/>
              </a:spcBef>
              <a:buNone/>
            </a:pPr>
            <a:r>
              <a:rPr lang="en-GB" sz="2800" dirty="0">
                <a:solidFill>
                  <a:schemeClr val="bg2">
                    <a:lumMod val="50000"/>
                  </a:schemeClr>
                </a:solidFill>
                <a:latin typeface="+mn-lt"/>
              </a:rPr>
              <a:t>Conclusion</a:t>
            </a:r>
          </a:p>
        </p:txBody>
      </p:sp>
      <p:sp>
        <p:nvSpPr>
          <p:cNvPr id="184" name="Shape 184"/>
          <p:cNvSpPr txBox="1">
            <a:spLocks noGrp="1"/>
          </p:cNvSpPr>
          <p:nvPr>
            <p:ph type="body" idx="1"/>
          </p:nvPr>
        </p:nvSpPr>
        <p:spPr>
          <a:xfrm>
            <a:off x="311700" y="1152425"/>
            <a:ext cx="8520600" cy="3416600"/>
          </a:xfrm>
          <a:prstGeom prst="rect">
            <a:avLst/>
          </a:prstGeom>
        </p:spPr>
        <p:txBody>
          <a:bodyPr wrap="square" lIns="91425" tIns="91425" rIns="91425" bIns="91425" anchor="t" anchorCtr="0">
            <a:noAutofit/>
          </a:bodyPr>
          <a:lstStyle/>
          <a:p>
            <a:pPr marL="457200" lvl="0" indent="-317500" rtl="0">
              <a:lnSpc>
                <a:spcPct val="150000"/>
              </a:lnSpc>
              <a:spcBef>
                <a:spcPts val="0"/>
              </a:spcBef>
              <a:spcAft>
                <a:spcPts val="600"/>
              </a:spcAft>
              <a:buSzPct val="100000"/>
              <a:buAutoNum type="arabicPeriod"/>
            </a:pPr>
            <a:r>
              <a:rPr lang="en-GB" sz="1400" dirty="0">
                <a:solidFill>
                  <a:schemeClr val="bg2">
                    <a:lumMod val="50000"/>
                  </a:schemeClr>
                </a:solidFill>
                <a:latin typeface="+mn-lt"/>
              </a:rPr>
              <a:t>Design </a:t>
            </a:r>
            <a:r>
              <a:rPr lang="en-GB" sz="1400" b="1" dirty="0">
                <a:solidFill>
                  <a:schemeClr val="bg2">
                    <a:lumMod val="50000"/>
                  </a:schemeClr>
                </a:solidFill>
                <a:latin typeface="+mn-lt"/>
              </a:rPr>
              <a:t>Trade-off</a:t>
            </a:r>
            <a:r>
              <a:rPr lang="en-GB" sz="1400" dirty="0">
                <a:solidFill>
                  <a:schemeClr val="bg2">
                    <a:lumMod val="50000"/>
                  </a:schemeClr>
                </a:solidFill>
                <a:latin typeface="+mn-lt"/>
              </a:rPr>
              <a:t> for </a:t>
            </a:r>
            <a:r>
              <a:rPr lang="en-GB" sz="1400" i="1" dirty="0">
                <a:solidFill>
                  <a:schemeClr val="bg2">
                    <a:lumMod val="50000"/>
                  </a:schemeClr>
                </a:solidFill>
                <a:latin typeface="+mn-lt"/>
              </a:rPr>
              <a:t>PIN</a:t>
            </a:r>
            <a:r>
              <a:rPr lang="en-GB" sz="1400" dirty="0">
                <a:solidFill>
                  <a:schemeClr val="bg2">
                    <a:lumMod val="50000"/>
                  </a:schemeClr>
                </a:solidFill>
                <a:latin typeface="+mn-lt"/>
              </a:rPr>
              <a:t> and </a:t>
            </a:r>
            <a:r>
              <a:rPr lang="en-GB" sz="1400" i="1" dirty="0">
                <a:solidFill>
                  <a:schemeClr val="bg2">
                    <a:lumMod val="50000"/>
                  </a:schemeClr>
                </a:solidFill>
                <a:latin typeface="+mn-lt"/>
              </a:rPr>
              <a:t>Pattern</a:t>
            </a:r>
            <a:r>
              <a:rPr lang="en-GB" sz="1400" dirty="0">
                <a:solidFill>
                  <a:schemeClr val="bg2">
                    <a:lumMod val="50000"/>
                  </a:schemeClr>
                </a:solidFill>
                <a:latin typeface="+mn-lt"/>
              </a:rPr>
              <a:t> methods:</a:t>
            </a:r>
          </a:p>
          <a:p>
            <a:pPr marL="690562" lvl="1" indent="-228600">
              <a:lnSpc>
                <a:spcPct val="150000"/>
              </a:lnSpc>
              <a:spcAft>
                <a:spcPts val="600"/>
              </a:spcAft>
              <a:buSzPct val="100000"/>
              <a:buFont typeface="+mj-lt"/>
              <a:buAutoNum type="alphaLcParenR"/>
            </a:pPr>
            <a:r>
              <a:rPr lang="en-GB" dirty="0">
                <a:solidFill>
                  <a:schemeClr val="bg2">
                    <a:lumMod val="50000"/>
                  </a:schemeClr>
                </a:solidFill>
                <a:latin typeface="+mn-lt"/>
              </a:rPr>
              <a:t>Accuracy &amp; Security: </a:t>
            </a:r>
            <a:r>
              <a:rPr lang="en-GB" i="1" dirty="0">
                <a:solidFill>
                  <a:schemeClr val="bg2">
                    <a:lumMod val="50000"/>
                  </a:schemeClr>
                </a:solidFill>
                <a:latin typeface="+mn-lt"/>
              </a:rPr>
              <a:t>PIN</a:t>
            </a:r>
            <a:r>
              <a:rPr lang="en-GB" dirty="0">
                <a:solidFill>
                  <a:schemeClr val="bg2">
                    <a:lumMod val="50000"/>
                  </a:schemeClr>
                </a:solidFill>
                <a:latin typeface="+mn-lt"/>
              </a:rPr>
              <a:t> &gt; </a:t>
            </a:r>
            <a:r>
              <a:rPr lang="en-GB" i="1" dirty="0">
                <a:solidFill>
                  <a:schemeClr val="bg2">
                    <a:lumMod val="50000"/>
                  </a:schemeClr>
                </a:solidFill>
                <a:latin typeface="+mn-lt"/>
              </a:rPr>
              <a:t>Pattern</a:t>
            </a:r>
            <a:r>
              <a:rPr lang="en-GB" dirty="0">
                <a:solidFill>
                  <a:schemeClr val="bg2">
                    <a:lumMod val="50000"/>
                  </a:schemeClr>
                </a:solidFill>
                <a:latin typeface="+mn-lt"/>
              </a:rPr>
              <a:t>. </a:t>
            </a:r>
          </a:p>
          <a:p>
            <a:pPr marL="690562" lvl="1" indent="-228600">
              <a:lnSpc>
                <a:spcPct val="150000"/>
              </a:lnSpc>
              <a:spcAft>
                <a:spcPts val="600"/>
              </a:spcAft>
              <a:buSzPct val="100000"/>
              <a:buFont typeface="+mj-lt"/>
              <a:buAutoNum type="alphaLcParenR"/>
            </a:pPr>
            <a:r>
              <a:rPr lang="en-GB" dirty="0">
                <a:solidFill>
                  <a:schemeClr val="bg2">
                    <a:lumMod val="50000"/>
                  </a:schemeClr>
                </a:solidFill>
                <a:latin typeface="+mn-lt"/>
              </a:rPr>
              <a:t>Speed: </a:t>
            </a:r>
            <a:r>
              <a:rPr lang="en-GB" i="1" dirty="0">
                <a:solidFill>
                  <a:schemeClr val="bg2">
                    <a:lumMod val="50000"/>
                  </a:schemeClr>
                </a:solidFill>
                <a:latin typeface="+mn-lt"/>
              </a:rPr>
              <a:t>Pattern</a:t>
            </a:r>
            <a:r>
              <a:rPr lang="en-GB" dirty="0">
                <a:solidFill>
                  <a:schemeClr val="bg2">
                    <a:lumMod val="50000"/>
                  </a:schemeClr>
                </a:solidFill>
                <a:latin typeface="+mn-lt"/>
              </a:rPr>
              <a:t> &gt; </a:t>
            </a:r>
            <a:r>
              <a:rPr lang="en-GB" i="1" dirty="0">
                <a:solidFill>
                  <a:schemeClr val="bg2">
                    <a:lumMod val="50000"/>
                  </a:schemeClr>
                </a:solidFill>
                <a:latin typeface="+mn-lt"/>
              </a:rPr>
              <a:t>PIN</a:t>
            </a:r>
          </a:p>
          <a:p>
            <a:pPr marL="457200" lvl="0" indent="-317500">
              <a:lnSpc>
                <a:spcPct val="150000"/>
              </a:lnSpc>
              <a:spcAft>
                <a:spcPts val="600"/>
              </a:spcAft>
              <a:buAutoNum type="arabicPeriod"/>
            </a:pPr>
            <a:r>
              <a:rPr lang="en-GB" sz="1400" dirty="0">
                <a:solidFill>
                  <a:schemeClr val="bg2">
                    <a:lumMod val="50000"/>
                  </a:schemeClr>
                </a:solidFill>
                <a:latin typeface="+mn-lt"/>
              </a:rPr>
              <a:t>Design </a:t>
            </a:r>
            <a:r>
              <a:rPr lang="en-GB" sz="1400" b="1" dirty="0">
                <a:solidFill>
                  <a:schemeClr val="bg2">
                    <a:lumMod val="50000"/>
                  </a:schemeClr>
                </a:solidFill>
                <a:latin typeface="+mn-lt"/>
              </a:rPr>
              <a:t>Trade-off</a:t>
            </a:r>
            <a:r>
              <a:rPr lang="en-GB" sz="1400" dirty="0">
                <a:solidFill>
                  <a:schemeClr val="bg2">
                    <a:lumMod val="50000"/>
                  </a:schemeClr>
                </a:solidFill>
                <a:latin typeface="+mn-lt"/>
              </a:rPr>
              <a:t> for </a:t>
            </a:r>
            <a:r>
              <a:rPr lang="en-GB" sz="1400" i="1" dirty="0">
                <a:solidFill>
                  <a:schemeClr val="bg2">
                    <a:lumMod val="50000"/>
                  </a:schemeClr>
                </a:solidFill>
                <a:latin typeface="+mn-lt"/>
              </a:rPr>
              <a:t>Square</a:t>
            </a:r>
            <a:r>
              <a:rPr lang="en-GB" sz="1400" dirty="0">
                <a:solidFill>
                  <a:schemeClr val="bg2">
                    <a:lumMod val="50000"/>
                  </a:schemeClr>
                </a:solidFill>
                <a:latin typeface="+mn-lt"/>
              </a:rPr>
              <a:t> and </a:t>
            </a:r>
            <a:r>
              <a:rPr lang="en-GB" sz="1400" i="1" dirty="0">
                <a:solidFill>
                  <a:schemeClr val="bg2">
                    <a:lumMod val="50000"/>
                  </a:schemeClr>
                </a:solidFill>
                <a:latin typeface="+mn-lt"/>
              </a:rPr>
              <a:t>Circular</a:t>
            </a:r>
            <a:r>
              <a:rPr lang="en-GB" sz="1400" dirty="0">
                <a:solidFill>
                  <a:schemeClr val="bg2">
                    <a:lumMod val="50000"/>
                  </a:schemeClr>
                </a:solidFill>
                <a:latin typeface="+mn-lt"/>
              </a:rPr>
              <a:t> UIs:</a:t>
            </a:r>
          </a:p>
          <a:p>
            <a:pPr marL="690563" lvl="2" indent="-228600">
              <a:lnSpc>
                <a:spcPct val="150000"/>
              </a:lnSpc>
              <a:spcAft>
                <a:spcPts val="600"/>
              </a:spcAft>
              <a:buFont typeface="+mj-lt"/>
              <a:buAutoNum type="alphaLcParenR"/>
            </a:pPr>
            <a:r>
              <a:rPr lang="en-GB" dirty="0">
                <a:solidFill>
                  <a:schemeClr val="bg2">
                    <a:lumMod val="50000"/>
                  </a:schemeClr>
                </a:solidFill>
                <a:latin typeface="+mn-lt"/>
              </a:rPr>
              <a:t>Security: </a:t>
            </a:r>
            <a:r>
              <a:rPr lang="en-GB" i="1" dirty="0">
                <a:solidFill>
                  <a:schemeClr val="bg2">
                    <a:lumMod val="50000"/>
                  </a:schemeClr>
                </a:solidFill>
                <a:latin typeface="+mn-lt"/>
              </a:rPr>
              <a:t>Square</a:t>
            </a:r>
            <a:r>
              <a:rPr lang="en-GB" dirty="0">
                <a:solidFill>
                  <a:schemeClr val="bg2">
                    <a:lumMod val="50000"/>
                  </a:schemeClr>
                </a:solidFill>
                <a:latin typeface="+mn-lt"/>
              </a:rPr>
              <a:t> &gt; </a:t>
            </a:r>
            <a:r>
              <a:rPr lang="en-GB" i="1" dirty="0">
                <a:solidFill>
                  <a:schemeClr val="bg2">
                    <a:lumMod val="50000"/>
                  </a:schemeClr>
                </a:solidFill>
                <a:latin typeface="+mn-lt"/>
              </a:rPr>
              <a:t>Circular</a:t>
            </a:r>
          </a:p>
          <a:p>
            <a:pPr marL="690563" lvl="2" indent="-228600">
              <a:lnSpc>
                <a:spcPct val="150000"/>
              </a:lnSpc>
              <a:spcAft>
                <a:spcPts val="600"/>
              </a:spcAft>
              <a:buFont typeface="+mj-lt"/>
              <a:buAutoNum type="alphaLcParenR"/>
            </a:pPr>
            <a:r>
              <a:rPr lang="en-GB" dirty="0">
                <a:solidFill>
                  <a:schemeClr val="bg2">
                    <a:lumMod val="50000"/>
                  </a:schemeClr>
                </a:solidFill>
                <a:latin typeface="+mn-lt"/>
              </a:rPr>
              <a:t>Accuracy:  </a:t>
            </a:r>
            <a:r>
              <a:rPr lang="en-GB" i="1" dirty="0">
                <a:solidFill>
                  <a:schemeClr val="bg2">
                    <a:lumMod val="50000"/>
                  </a:schemeClr>
                </a:solidFill>
                <a:latin typeface="+mn-lt"/>
              </a:rPr>
              <a:t>Circular</a:t>
            </a:r>
            <a:r>
              <a:rPr lang="en-GB" dirty="0">
                <a:solidFill>
                  <a:schemeClr val="bg2">
                    <a:lumMod val="50000"/>
                  </a:schemeClr>
                </a:solidFill>
                <a:latin typeface="+mn-lt"/>
              </a:rPr>
              <a:t> &gt; </a:t>
            </a:r>
            <a:r>
              <a:rPr lang="en-GB" i="1" dirty="0">
                <a:solidFill>
                  <a:schemeClr val="bg2">
                    <a:lumMod val="50000"/>
                  </a:schemeClr>
                </a:solidFill>
                <a:latin typeface="+mn-lt"/>
              </a:rPr>
              <a:t>Square</a:t>
            </a:r>
          </a:p>
          <a:p>
            <a:pPr marL="690563" lvl="2" indent="-228600">
              <a:lnSpc>
                <a:spcPct val="150000"/>
              </a:lnSpc>
              <a:spcAft>
                <a:spcPts val="600"/>
              </a:spcAft>
              <a:buFont typeface="+mj-lt"/>
              <a:buAutoNum type="alphaLcParenR"/>
            </a:pPr>
            <a:r>
              <a:rPr lang="en-GB" dirty="0">
                <a:solidFill>
                  <a:schemeClr val="bg2">
                    <a:lumMod val="50000"/>
                  </a:schemeClr>
                </a:solidFill>
                <a:latin typeface="+mn-lt"/>
              </a:rPr>
              <a:t>Speed: UIs do not affect speed significantly.</a:t>
            </a:r>
          </a:p>
        </p:txBody>
      </p:sp>
    </p:spTree>
    <p:extLst>
      <p:ext uri="{BB962C8B-B14F-4D97-AF65-F5344CB8AC3E}">
        <p14:creationId xmlns:p14="http://schemas.microsoft.com/office/powerpoint/2010/main" val="97126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a:spcBef>
                <a:spcPts val="0"/>
              </a:spcBef>
              <a:buNone/>
            </a:pPr>
            <a:r>
              <a:rPr lang="en-GB" sz="2800" dirty="0">
                <a:solidFill>
                  <a:schemeClr val="bg2">
                    <a:lumMod val="50000"/>
                  </a:schemeClr>
                </a:solidFill>
                <a:latin typeface="+mn-lt"/>
              </a:rPr>
              <a:t>Conclusion</a:t>
            </a:r>
          </a:p>
        </p:txBody>
      </p:sp>
      <p:sp>
        <p:nvSpPr>
          <p:cNvPr id="184" name="Shape 184"/>
          <p:cNvSpPr txBox="1">
            <a:spLocks noGrp="1"/>
          </p:cNvSpPr>
          <p:nvPr>
            <p:ph type="body" idx="1"/>
          </p:nvPr>
        </p:nvSpPr>
        <p:spPr>
          <a:xfrm>
            <a:off x="311700" y="1300294"/>
            <a:ext cx="7624285" cy="3268731"/>
          </a:xfrm>
          <a:prstGeom prst="rect">
            <a:avLst/>
          </a:prstGeom>
        </p:spPr>
        <p:txBody>
          <a:bodyPr wrap="square" lIns="91425" tIns="91425" rIns="91425" bIns="91425" anchor="t" anchorCtr="0">
            <a:noAutofit/>
          </a:bodyPr>
          <a:lstStyle/>
          <a:p>
            <a:pPr marL="482600" lvl="0" indent="-342900" rtl="0">
              <a:lnSpc>
                <a:spcPct val="150000"/>
              </a:lnSpc>
              <a:spcBef>
                <a:spcPts val="0"/>
              </a:spcBef>
              <a:spcAft>
                <a:spcPts val="600"/>
              </a:spcAft>
              <a:buSzPct val="100000"/>
              <a:buFont typeface="+mj-lt"/>
              <a:buAutoNum type="arabicPeriod" startAt="3"/>
            </a:pPr>
            <a:r>
              <a:rPr lang="en-GB" sz="1400" dirty="0">
                <a:solidFill>
                  <a:schemeClr val="bg2">
                    <a:lumMod val="50000"/>
                  </a:schemeClr>
                </a:solidFill>
                <a:latin typeface="+mn-lt"/>
              </a:rPr>
              <a:t>The display size does not affect accuracy or speed, but security.</a:t>
            </a:r>
          </a:p>
          <a:p>
            <a:pPr marL="457200" lvl="0" indent="-317500" rtl="0">
              <a:lnSpc>
                <a:spcPct val="150000"/>
              </a:lnSpc>
              <a:spcBef>
                <a:spcPts val="0"/>
              </a:spcBef>
              <a:spcAft>
                <a:spcPts val="600"/>
              </a:spcAft>
              <a:buSzPct val="100000"/>
              <a:buAutoNum type="arabicPeriod" startAt="3"/>
            </a:pPr>
            <a:r>
              <a:rPr lang="en-GB" sz="1400" i="1" dirty="0">
                <a:solidFill>
                  <a:schemeClr val="bg2">
                    <a:lumMod val="50000"/>
                  </a:schemeClr>
                </a:solidFill>
                <a:latin typeface="+mn-lt"/>
              </a:rPr>
              <a:t>Square PIN </a:t>
            </a:r>
            <a:r>
              <a:rPr lang="en-GB" sz="1400" dirty="0">
                <a:solidFill>
                  <a:schemeClr val="bg2">
                    <a:lumMod val="50000"/>
                  </a:schemeClr>
                </a:solidFill>
                <a:latin typeface="+mn-lt"/>
              </a:rPr>
              <a:t>is the </a:t>
            </a:r>
            <a:r>
              <a:rPr lang="en-GB" sz="1400" b="1" dirty="0">
                <a:solidFill>
                  <a:schemeClr val="bg2">
                    <a:lumMod val="50000"/>
                  </a:schemeClr>
                </a:solidFill>
                <a:latin typeface="+mn-lt"/>
              </a:rPr>
              <a:t>most secure </a:t>
            </a:r>
            <a:r>
              <a:rPr lang="en-GB" sz="1400" dirty="0">
                <a:solidFill>
                  <a:schemeClr val="bg2">
                    <a:lumMod val="50000"/>
                  </a:schemeClr>
                </a:solidFill>
                <a:latin typeface="+mn-lt"/>
              </a:rPr>
              <a:t>method of all.</a:t>
            </a:r>
          </a:p>
          <a:p>
            <a:pPr marL="457200" lvl="0" indent="-317500" rtl="0">
              <a:lnSpc>
                <a:spcPct val="150000"/>
              </a:lnSpc>
              <a:spcBef>
                <a:spcPts val="0"/>
              </a:spcBef>
              <a:spcAft>
                <a:spcPts val="600"/>
              </a:spcAft>
              <a:buSzPct val="100000"/>
              <a:buAutoNum type="arabicPeriod" startAt="3"/>
            </a:pPr>
            <a:r>
              <a:rPr lang="en-GB" sz="1400" dirty="0">
                <a:solidFill>
                  <a:schemeClr val="bg2">
                    <a:lumMod val="50000"/>
                  </a:schemeClr>
                </a:solidFill>
                <a:latin typeface="+mn-lt"/>
              </a:rPr>
              <a:t>Users’ most preferred method is </a:t>
            </a:r>
            <a:r>
              <a:rPr lang="en-GB" sz="1400" i="1" dirty="0">
                <a:solidFill>
                  <a:schemeClr val="bg2">
                    <a:lumMod val="50000"/>
                  </a:schemeClr>
                </a:solidFill>
                <a:latin typeface="+mn-lt"/>
              </a:rPr>
              <a:t>Square Pattern</a:t>
            </a:r>
            <a:r>
              <a:rPr lang="en-GB" sz="1400" dirty="0">
                <a:solidFill>
                  <a:schemeClr val="bg2">
                    <a:lumMod val="50000"/>
                  </a:schemeClr>
                </a:solidFill>
                <a:latin typeface="+mn-lt"/>
              </a:rPr>
              <a:t>, which is NOT the best in any measure.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311700" y="445024"/>
            <a:ext cx="8520600" cy="1586975"/>
          </a:xfrm>
          <a:prstGeom prst="rect">
            <a:avLst/>
          </a:prstGeom>
        </p:spPr>
        <p:txBody>
          <a:bodyPr wrap="square" lIns="91425" tIns="91425" rIns="91425" bIns="91425" anchor="t" anchorCtr="0">
            <a:noAutofit/>
          </a:bodyPr>
          <a:lstStyle/>
          <a:p>
            <a:pPr lvl="0" algn="ctr">
              <a:lnSpc>
                <a:spcPct val="115000"/>
              </a:lnSpc>
            </a:pPr>
            <a:r>
              <a:rPr lang="en-US" sz="2400" dirty="0">
                <a:solidFill>
                  <a:schemeClr val="bg2">
                    <a:lumMod val="50000"/>
                  </a:schemeClr>
                </a:solidFill>
                <a:latin typeface="+mn-lt"/>
              </a:rPr>
              <a:t>An Empirical Study of Touch-based Authentication Methods on Smartwatches</a:t>
            </a:r>
            <a:br>
              <a:rPr lang="en-US" sz="2400" dirty="0">
                <a:solidFill>
                  <a:schemeClr val="bg2">
                    <a:lumMod val="50000"/>
                  </a:schemeClr>
                </a:solidFill>
                <a:latin typeface="+mn-lt"/>
              </a:rPr>
            </a:br>
            <a:r>
              <a:rPr lang="en-GB" sz="1100" dirty="0">
                <a:solidFill>
                  <a:srgbClr val="000000"/>
                </a:solidFill>
                <a:latin typeface="+mn-lt"/>
              </a:rPr>
              <a:t>Yue Zhao</a:t>
            </a:r>
            <a:r>
              <a:rPr lang="en-GB" sz="1100" baseline="30000" dirty="0">
                <a:solidFill>
                  <a:srgbClr val="000000"/>
                </a:solidFill>
                <a:latin typeface="+mn-lt"/>
              </a:rPr>
              <a:t>*</a:t>
            </a:r>
            <a:r>
              <a:rPr lang="en-GB" sz="1100" dirty="0">
                <a:solidFill>
                  <a:srgbClr val="000000"/>
                </a:solidFill>
                <a:latin typeface="+mn-lt"/>
              </a:rPr>
              <a:t>, </a:t>
            </a:r>
            <a:r>
              <a:rPr lang="en-GB" sz="1100" dirty="0" err="1">
                <a:solidFill>
                  <a:srgbClr val="000000"/>
                </a:solidFill>
                <a:latin typeface="+mn-lt"/>
              </a:rPr>
              <a:t>Zhongtian</a:t>
            </a:r>
            <a:r>
              <a:rPr lang="en-GB" sz="1100" dirty="0">
                <a:solidFill>
                  <a:srgbClr val="000000"/>
                </a:solidFill>
                <a:latin typeface="+mn-lt"/>
              </a:rPr>
              <a:t> </a:t>
            </a:r>
            <a:r>
              <a:rPr lang="en-GB" sz="1100" dirty="0" err="1">
                <a:solidFill>
                  <a:srgbClr val="000000"/>
                </a:solidFill>
                <a:latin typeface="+mn-lt"/>
              </a:rPr>
              <a:t>Qiu</a:t>
            </a:r>
            <a:r>
              <a:rPr lang="en-GB" sz="1100" baseline="30000" dirty="0">
                <a:solidFill>
                  <a:srgbClr val="000000"/>
                </a:solidFill>
                <a:latin typeface="+mn-lt"/>
              </a:rPr>
              <a:t>*</a:t>
            </a:r>
            <a:r>
              <a:rPr lang="en-GB" sz="1100" dirty="0">
                <a:solidFill>
                  <a:srgbClr val="000000"/>
                </a:solidFill>
                <a:latin typeface="+mn-lt"/>
              </a:rPr>
              <a:t>, </a:t>
            </a:r>
            <a:r>
              <a:rPr lang="en-GB" sz="1100" dirty="0" err="1">
                <a:solidFill>
                  <a:srgbClr val="000000"/>
                </a:solidFill>
                <a:latin typeface="+mn-lt"/>
              </a:rPr>
              <a:t>Yiqing</a:t>
            </a:r>
            <a:r>
              <a:rPr lang="en-GB" sz="1100" dirty="0">
                <a:solidFill>
                  <a:srgbClr val="000000"/>
                </a:solidFill>
                <a:latin typeface="+mn-lt"/>
              </a:rPr>
              <a:t> Yang</a:t>
            </a:r>
            <a:r>
              <a:rPr lang="en-GB" sz="1100" baseline="30000" dirty="0">
                <a:solidFill>
                  <a:srgbClr val="000000"/>
                </a:solidFill>
                <a:latin typeface="+mn-lt"/>
              </a:rPr>
              <a:t>*</a:t>
            </a:r>
            <a:r>
              <a:rPr lang="en-GB" sz="1100" dirty="0">
                <a:solidFill>
                  <a:srgbClr val="000000"/>
                </a:solidFill>
                <a:latin typeface="+mn-lt"/>
              </a:rPr>
              <a:t>, </a:t>
            </a:r>
            <a:r>
              <a:rPr lang="en-GB" sz="1100" dirty="0" err="1">
                <a:solidFill>
                  <a:srgbClr val="000000"/>
                </a:solidFill>
                <a:latin typeface="+mn-lt"/>
              </a:rPr>
              <a:t>Weiwei</a:t>
            </a:r>
            <a:r>
              <a:rPr lang="en-GB" sz="1100" dirty="0">
                <a:solidFill>
                  <a:srgbClr val="000000"/>
                </a:solidFill>
                <a:latin typeface="+mn-lt"/>
              </a:rPr>
              <a:t> Li</a:t>
            </a:r>
            <a:r>
              <a:rPr lang="en-GB" sz="1100" baseline="30000" dirty="0">
                <a:solidFill>
                  <a:srgbClr val="000000"/>
                </a:solidFill>
                <a:latin typeface="+mn-lt"/>
              </a:rPr>
              <a:t>*</a:t>
            </a:r>
            <a:r>
              <a:rPr lang="en-GB" sz="1100" dirty="0">
                <a:solidFill>
                  <a:srgbClr val="000000"/>
                </a:solidFill>
                <a:latin typeface="+mn-lt"/>
              </a:rPr>
              <a:t>, </a:t>
            </a:r>
            <a:r>
              <a:rPr lang="en-GB" sz="1100" dirty="0" err="1">
                <a:solidFill>
                  <a:srgbClr val="000000"/>
                </a:solidFill>
                <a:latin typeface="+mn-lt"/>
              </a:rPr>
              <a:t>Mingming</a:t>
            </a:r>
            <a:r>
              <a:rPr lang="en-GB" sz="1100" dirty="0">
                <a:solidFill>
                  <a:srgbClr val="000000"/>
                </a:solidFill>
                <a:latin typeface="+mn-lt"/>
              </a:rPr>
              <a:t> Fan</a:t>
            </a:r>
            <a:br>
              <a:rPr lang="en-GB" sz="1100" dirty="0">
                <a:solidFill>
                  <a:srgbClr val="000000"/>
                </a:solidFill>
                <a:latin typeface="+mn-lt"/>
              </a:rPr>
            </a:br>
            <a:r>
              <a:rPr lang="en-GB" sz="1100" dirty="0">
                <a:solidFill>
                  <a:srgbClr val="000000"/>
                </a:solidFill>
                <a:latin typeface="+mn-lt"/>
              </a:rPr>
              <a:t>Department of Computer Science</a:t>
            </a:r>
            <a:br>
              <a:rPr lang="en-GB" sz="1100" dirty="0">
                <a:solidFill>
                  <a:srgbClr val="000000"/>
                </a:solidFill>
                <a:latin typeface="+mn-lt"/>
              </a:rPr>
            </a:br>
            <a:r>
              <a:rPr lang="en-GB" sz="1100" dirty="0">
                <a:solidFill>
                  <a:srgbClr val="000000"/>
                </a:solidFill>
                <a:latin typeface="+mn-lt"/>
              </a:rPr>
              <a:t>University of Toronto</a:t>
            </a:r>
            <a:br>
              <a:rPr lang="en-GB" sz="1100" dirty="0">
                <a:solidFill>
                  <a:srgbClr val="000000"/>
                </a:solidFill>
                <a:latin typeface="+mn-lt"/>
              </a:rPr>
            </a:br>
            <a:endParaRPr lang="en-GB" sz="2400" dirty="0">
              <a:solidFill>
                <a:schemeClr val="bg2">
                  <a:lumMod val="50000"/>
                </a:schemeClr>
              </a:solidFill>
              <a:latin typeface="+mn-lt"/>
            </a:endParaRPr>
          </a:p>
        </p:txBody>
      </p:sp>
      <p:sp>
        <p:nvSpPr>
          <p:cNvPr id="4" name="Shape 68"/>
          <p:cNvSpPr txBox="1"/>
          <p:nvPr/>
        </p:nvSpPr>
        <p:spPr>
          <a:xfrm>
            <a:off x="791315" y="4503472"/>
            <a:ext cx="2652000" cy="281400"/>
          </a:xfrm>
          <a:prstGeom prst="rect">
            <a:avLst/>
          </a:prstGeom>
          <a:noFill/>
          <a:ln>
            <a:noFill/>
          </a:ln>
        </p:spPr>
        <p:txBody>
          <a:bodyPr wrap="square" lIns="91425" tIns="91425" rIns="91425" bIns="91425" anchor="t" anchorCtr="0">
            <a:noAutofit/>
          </a:bodyPr>
          <a:lstStyle/>
          <a:p>
            <a:pPr lvl="0">
              <a:spcBef>
                <a:spcPts val="0"/>
              </a:spcBef>
              <a:buNone/>
            </a:pPr>
            <a:r>
              <a:rPr lang="en-GB" sz="1000" dirty="0">
                <a:latin typeface="+mn-lt"/>
                <a:ea typeface="PT Sans Narrow"/>
                <a:cs typeface="PT Sans Narrow"/>
                <a:sym typeface="PT Sans Narrow"/>
              </a:rPr>
              <a:t>*Equal Contribution</a:t>
            </a:r>
          </a:p>
        </p:txBody>
      </p:sp>
      <p:pic>
        <p:nvPicPr>
          <p:cNvPr id="5" name="Shape 100"/>
          <p:cNvPicPr preferRelativeResize="0"/>
          <p:nvPr/>
        </p:nvPicPr>
        <p:blipFill>
          <a:blip r:embed="rId3">
            <a:alphaModFix/>
          </a:blip>
          <a:stretch>
            <a:fillRect/>
          </a:stretch>
        </p:blipFill>
        <p:spPr>
          <a:xfrm>
            <a:off x="817427" y="2337481"/>
            <a:ext cx="1468875" cy="1468875"/>
          </a:xfrm>
          <a:prstGeom prst="rect">
            <a:avLst/>
          </a:prstGeom>
          <a:noFill/>
          <a:ln>
            <a:noFill/>
          </a:ln>
        </p:spPr>
      </p:pic>
      <p:pic>
        <p:nvPicPr>
          <p:cNvPr id="6" name="Shape 101"/>
          <p:cNvPicPr preferRelativeResize="0"/>
          <p:nvPr/>
        </p:nvPicPr>
        <p:blipFill>
          <a:blip r:embed="rId4">
            <a:alphaModFix/>
          </a:blip>
          <a:stretch>
            <a:fillRect/>
          </a:stretch>
        </p:blipFill>
        <p:spPr>
          <a:xfrm>
            <a:off x="2909587" y="2337481"/>
            <a:ext cx="1449427" cy="1468875"/>
          </a:xfrm>
          <a:prstGeom prst="rect">
            <a:avLst/>
          </a:prstGeom>
          <a:noFill/>
          <a:ln>
            <a:noFill/>
          </a:ln>
        </p:spPr>
      </p:pic>
      <p:pic>
        <p:nvPicPr>
          <p:cNvPr id="7" name="Shape 102"/>
          <p:cNvPicPr preferRelativeResize="0"/>
          <p:nvPr/>
        </p:nvPicPr>
        <p:blipFill>
          <a:blip r:embed="rId5">
            <a:alphaModFix/>
          </a:blip>
          <a:stretch>
            <a:fillRect/>
          </a:stretch>
        </p:blipFill>
        <p:spPr>
          <a:xfrm>
            <a:off x="4912689" y="2356663"/>
            <a:ext cx="1468874" cy="1449693"/>
          </a:xfrm>
          <a:prstGeom prst="rect">
            <a:avLst/>
          </a:prstGeom>
          <a:noFill/>
          <a:ln>
            <a:noFill/>
          </a:ln>
        </p:spPr>
      </p:pic>
      <p:pic>
        <p:nvPicPr>
          <p:cNvPr id="8" name="Shape 103"/>
          <p:cNvPicPr preferRelativeResize="0"/>
          <p:nvPr/>
        </p:nvPicPr>
        <p:blipFill>
          <a:blip r:embed="rId6">
            <a:alphaModFix/>
          </a:blip>
          <a:stretch>
            <a:fillRect/>
          </a:stretch>
        </p:blipFill>
        <p:spPr>
          <a:xfrm>
            <a:off x="6980539" y="2375677"/>
            <a:ext cx="1468875" cy="1440267"/>
          </a:xfrm>
          <a:prstGeom prst="rect">
            <a:avLst/>
          </a:prstGeom>
          <a:noFill/>
          <a:ln>
            <a:noFill/>
          </a:ln>
        </p:spPr>
      </p:pic>
      <p:sp>
        <p:nvSpPr>
          <p:cNvPr id="9" name="Shape 104"/>
          <p:cNvSpPr txBox="1"/>
          <p:nvPr/>
        </p:nvSpPr>
        <p:spPr>
          <a:xfrm>
            <a:off x="791315" y="3761356"/>
            <a:ext cx="1748100" cy="297300"/>
          </a:xfrm>
          <a:prstGeom prst="rect">
            <a:avLst/>
          </a:prstGeom>
          <a:noFill/>
          <a:ln>
            <a:noFill/>
          </a:ln>
        </p:spPr>
        <p:txBody>
          <a:bodyPr wrap="square" lIns="91425" tIns="91425" rIns="91425" bIns="91425" anchor="t" anchorCtr="0">
            <a:noAutofit/>
          </a:bodyPr>
          <a:lstStyle/>
          <a:p>
            <a:pPr lvl="0">
              <a:spcBef>
                <a:spcPts val="0"/>
              </a:spcBef>
              <a:buNone/>
            </a:pPr>
            <a:r>
              <a:rPr lang="en-GB" dirty="0"/>
              <a:t>(a) Circular PIN</a:t>
            </a:r>
          </a:p>
        </p:txBody>
      </p:sp>
      <p:sp>
        <p:nvSpPr>
          <p:cNvPr id="10" name="Shape 105"/>
          <p:cNvSpPr txBox="1"/>
          <p:nvPr/>
        </p:nvSpPr>
        <p:spPr>
          <a:xfrm>
            <a:off x="2885278" y="3761343"/>
            <a:ext cx="1748100" cy="297300"/>
          </a:xfrm>
          <a:prstGeom prst="rect">
            <a:avLst/>
          </a:prstGeom>
          <a:noFill/>
          <a:ln>
            <a:noFill/>
          </a:ln>
        </p:spPr>
        <p:txBody>
          <a:bodyPr wrap="square" lIns="91425" tIns="91425" rIns="91425" bIns="91425" anchor="t" anchorCtr="0">
            <a:noAutofit/>
          </a:bodyPr>
          <a:lstStyle/>
          <a:p>
            <a:pPr lvl="0" rtl="0">
              <a:spcBef>
                <a:spcPts val="0"/>
              </a:spcBef>
              <a:buNone/>
            </a:pPr>
            <a:r>
              <a:rPr lang="en-GB"/>
              <a:t>(b) Square PIN</a:t>
            </a:r>
          </a:p>
        </p:txBody>
      </p:sp>
      <p:sp>
        <p:nvSpPr>
          <p:cNvPr id="11" name="Shape 106"/>
          <p:cNvSpPr txBox="1"/>
          <p:nvPr/>
        </p:nvSpPr>
        <p:spPr>
          <a:xfrm>
            <a:off x="4912690" y="3815945"/>
            <a:ext cx="1748100" cy="297300"/>
          </a:xfrm>
          <a:prstGeom prst="rect">
            <a:avLst/>
          </a:prstGeom>
          <a:noFill/>
          <a:ln>
            <a:noFill/>
          </a:ln>
        </p:spPr>
        <p:txBody>
          <a:bodyPr wrap="square" lIns="91425" tIns="91425" rIns="91425" bIns="91425" anchor="t" anchorCtr="0">
            <a:noAutofit/>
          </a:bodyPr>
          <a:lstStyle/>
          <a:p>
            <a:pPr lvl="0" rtl="0">
              <a:spcBef>
                <a:spcPts val="0"/>
              </a:spcBef>
              <a:buNone/>
            </a:pPr>
            <a:r>
              <a:rPr lang="en-GB"/>
              <a:t>(c) Circular Pattern</a:t>
            </a:r>
          </a:p>
        </p:txBody>
      </p:sp>
      <p:sp>
        <p:nvSpPr>
          <p:cNvPr id="12" name="Shape 107"/>
          <p:cNvSpPr txBox="1"/>
          <p:nvPr/>
        </p:nvSpPr>
        <p:spPr>
          <a:xfrm>
            <a:off x="6930315" y="3815945"/>
            <a:ext cx="1748100" cy="297300"/>
          </a:xfrm>
          <a:prstGeom prst="rect">
            <a:avLst/>
          </a:prstGeom>
          <a:noFill/>
          <a:ln>
            <a:noFill/>
          </a:ln>
        </p:spPr>
        <p:txBody>
          <a:bodyPr wrap="square" lIns="91425" tIns="91425" rIns="91425" bIns="91425" anchor="t" anchorCtr="0">
            <a:noAutofit/>
          </a:bodyPr>
          <a:lstStyle/>
          <a:p>
            <a:pPr lvl="0" rtl="0">
              <a:spcBef>
                <a:spcPts val="0"/>
              </a:spcBef>
              <a:buNone/>
            </a:pPr>
            <a:r>
              <a:rPr lang="en-GB"/>
              <a:t>(d) Square Pattern</a:t>
            </a:r>
          </a:p>
        </p:txBody>
      </p:sp>
      <p:cxnSp>
        <p:nvCxnSpPr>
          <p:cNvPr id="13" name="Straight Arrow Connector 12"/>
          <p:cNvCxnSpPr/>
          <p:nvPr/>
        </p:nvCxnSpPr>
        <p:spPr>
          <a:xfrm>
            <a:off x="5476971" y="2785857"/>
            <a:ext cx="34762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469415" y="2785857"/>
            <a:ext cx="355180" cy="65746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382601" y="2840016"/>
            <a:ext cx="347624"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714976" y="2840015"/>
            <a:ext cx="0" cy="66376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469415" y="3443319"/>
            <a:ext cx="35518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714976" y="3482364"/>
            <a:ext cx="35518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2" descr="Image result for u of toront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5208" y="4362841"/>
            <a:ext cx="1184206" cy="4220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a:r>
              <a:rPr lang="en-GB" sz="2800" dirty="0">
                <a:solidFill>
                  <a:srgbClr val="000000"/>
                </a:solidFill>
                <a:latin typeface="+mn-lt"/>
              </a:rPr>
              <a:t>Smartwatch</a:t>
            </a:r>
            <a:r>
              <a:rPr lang="en-US" sz="2800" dirty="0" err="1">
                <a:solidFill>
                  <a:srgbClr val="000000"/>
                </a:solidFill>
                <a:latin typeface="+mn-lt"/>
              </a:rPr>
              <a:t>es</a:t>
            </a:r>
            <a:r>
              <a:rPr lang="en-GB" sz="2800" dirty="0">
                <a:solidFill>
                  <a:srgbClr val="000000"/>
                </a:solidFill>
                <a:latin typeface="+mn-lt"/>
              </a:rPr>
              <a:t> </a:t>
            </a:r>
            <a:r>
              <a:rPr lang="en-GB" sz="2800" i="1" dirty="0">
                <a:solidFill>
                  <a:srgbClr val="000000"/>
                </a:solidFill>
                <a:latin typeface="+mn-lt"/>
              </a:rPr>
              <a:t>vs.</a:t>
            </a:r>
            <a:r>
              <a:rPr lang="en-GB" sz="2800" dirty="0">
                <a:solidFill>
                  <a:srgbClr val="000000"/>
                </a:solidFill>
                <a:latin typeface="+mn-lt"/>
              </a:rPr>
              <a:t> Smartphones</a:t>
            </a:r>
          </a:p>
        </p:txBody>
      </p:sp>
      <p:sp>
        <p:nvSpPr>
          <p:cNvPr id="86" name="Shape 86"/>
          <p:cNvSpPr txBox="1">
            <a:spLocks noGrp="1"/>
          </p:cNvSpPr>
          <p:nvPr>
            <p:ph type="body" idx="1"/>
          </p:nvPr>
        </p:nvSpPr>
        <p:spPr>
          <a:xfrm>
            <a:off x="2544720" y="1058514"/>
            <a:ext cx="2656551" cy="405313"/>
          </a:xfrm>
          <a:prstGeom prst="rect">
            <a:avLst/>
          </a:prstGeom>
        </p:spPr>
        <p:txBody>
          <a:bodyPr wrap="square" lIns="91425" tIns="91425" rIns="91425" bIns="91425" anchor="t" anchorCtr="0">
            <a:noAutofit/>
          </a:bodyPr>
          <a:lstStyle/>
          <a:p>
            <a:pPr lvl="0" rtl="0">
              <a:spcBef>
                <a:spcPts val="0"/>
              </a:spcBef>
              <a:buNone/>
            </a:pPr>
            <a:r>
              <a:rPr lang="en-GB" sz="1400" b="1" dirty="0">
                <a:solidFill>
                  <a:srgbClr val="000000"/>
                </a:solidFill>
              </a:rPr>
              <a:t>a. Smaller screen size </a:t>
            </a:r>
          </a:p>
          <a:p>
            <a:pPr lvl="0">
              <a:spcBef>
                <a:spcPts val="0"/>
              </a:spcBef>
              <a:buNone/>
            </a:pPr>
            <a:endParaRPr sz="1400" dirty="0">
              <a:solidFill>
                <a:srgbClr val="000000"/>
              </a:solidFill>
            </a:endParaRPr>
          </a:p>
          <a:p>
            <a:pPr lvl="0" rtl="0">
              <a:spcBef>
                <a:spcPts val="0"/>
              </a:spcBef>
              <a:buNone/>
            </a:pPr>
            <a:endParaRPr sz="1400" dirty="0">
              <a:solidFill>
                <a:srgbClr val="000000"/>
              </a:solidFill>
            </a:endParaRPr>
          </a:p>
          <a:p>
            <a:pPr lvl="0" rtl="0">
              <a:spcBef>
                <a:spcPts val="0"/>
              </a:spcBef>
              <a:buNone/>
            </a:pPr>
            <a:endParaRPr sz="1400" dirty="0">
              <a:solidFill>
                <a:srgbClr val="000000"/>
              </a:solidFill>
            </a:endParaRPr>
          </a:p>
          <a:p>
            <a:pPr lvl="0" rtl="0">
              <a:spcBef>
                <a:spcPts val="0"/>
              </a:spcBef>
              <a:buNone/>
            </a:pPr>
            <a:endParaRPr dirty="0">
              <a:solidFill>
                <a:srgbClr val="000000"/>
              </a:solidFill>
            </a:endParaRPr>
          </a:p>
        </p:txBody>
      </p:sp>
      <p:pic>
        <p:nvPicPr>
          <p:cNvPr id="87" name="Shape 87"/>
          <p:cNvPicPr preferRelativeResize="0"/>
          <p:nvPr/>
        </p:nvPicPr>
        <p:blipFill>
          <a:blip r:embed="rId3">
            <a:alphaModFix/>
          </a:blip>
          <a:stretch>
            <a:fillRect/>
          </a:stretch>
        </p:blipFill>
        <p:spPr>
          <a:xfrm>
            <a:off x="6955546" y="1125673"/>
            <a:ext cx="1559804" cy="1533184"/>
          </a:xfrm>
          <a:prstGeom prst="rect">
            <a:avLst/>
          </a:prstGeom>
          <a:noFill/>
          <a:ln>
            <a:noFill/>
          </a:ln>
        </p:spPr>
      </p:pic>
      <p:pic>
        <p:nvPicPr>
          <p:cNvPr id="88" name="Shape 88"/>
          <p:cNvPicPr preferRelativeResize="0"/>
          <p:nvPr/>
        </p:nvPicPr>
        <p:blipFill>
          <a:blip r:embed="rId4">
            <a:alphaModFix/>
          </a:blip>
          <a:stretch>
            <a:fillRect/>
          </a:stretch>
        </p:blipFill>
        <p:spPr>
          <a:xfrm>
            <a:off x="5291935" y="1152425"/>
            <a:ext cx="1481996" cy="1479681"/>
          </a:xfrm>
          <a:prstGeom prst="rect">
            <a:avLst/>
          </a:prstGeom>
          <a:noFill/>
          <a:ln>
            <a:noFill/>
          </a:ln>
        </p:spPr>
      </p:pic>
      <p:pic>
        <p:nvPicPr>
          <p:cNvPr id="90" name="Shape 90"/>
          <p:cNvPicPr preferRelativeResize="0"/>
          <p:nvPr/>
        </p:nvPicPr>
        <p:blipFill>
          <a:blip r:embed="rId5">
            <a:alphaModFix/>
          </a:blip>
          <a:stretch>
            <a:fillRect/>
          </a:stretch>
        </p:blipFill>
        <p:spPr>
          <a:xfrm>
            <a:off x="7016693" y="2763412"/>
            <a:ext cx="1498657" cy="1394988"/>
          </a:xfrm>
          <a:prstGeom prst="rect">
            <a:avLst/>
          </a:prstGeom>
          <a:noFill/>
          <a:ln>
            <a:noFill/>
          </a:ln>
        </p:spPr>
      </p:pic>
      <p:pic>
        <p:nvPicPr>
          <p:cNvPr id="91" name="Shape 91"/>
          <p:cNvPicPr preferRelativeResize="0"/>
          <p:nvPr/>
        </p:nvPicPr>
        <p:blipFill>
          <a:blip r:embed="rId6">
            <a:alphaModFix/>
          </a:blip>
          <a:stretch>
            <a:fillRect/>
          </a:stretch>
        </p:blipFill>
        <p:spPr>
          <a:xfrm>
            <a:off x="404866" y="2751394"/>
            <a:ext cx="2139855" cy="1413475"/>
          </a:xfrm>
          <a:prstGeom prst="rect">
            <a:avLst/>
          </a:prstGeom>
          <a:noFill/>
          <a:ln>
            <a:noFill/>
          </a:ln>
        </p:spPr>
      </p:pic>
      <p:pic>
        <p:nvPicPr>
          <p:cNvPr id="92" name="Shape 92"/>
          <p:cNvPicPr preferRelativeResize="0"/>
          <p:nvPr/>
        </p:nvPicPr>
        <p:blipFill>
          <a:blip r:embed="rId7">
            <a:alphaModFix/>
          </a:blip>
          <a:stretch>
            <a:fillRect/>
          </a:stretch>
        </p:blipFill>
        <p:spPr>
          <a:xfrm>
            <a:off x="2688815" y="2751394"/>
            <a:ext cx="2104641" cy="1433186"/>
          </a:xfrm>
          <a:prstGeom prst="rect">
            <a:avLst/>
          </a:prstGeom>
          <a:noFill/>
          <a:ln>
            <a:noFill/>
          </a:ln>
        </p:spPr>
      </p:pic>
      <p:sp>
        <p:nvSpPr>
          <p:cNvPr id="93" name="Shape 93"/>
          <p:cNvSpPr txBox="1"/>
          <p:nvPr/>
        </p:nvSpPr>
        <p:spPr>
          <a:xfrm>
            <a:off x="5291935" y="4216192"/>
            <a:ext cx="2493900" cy="331800"/>
          </a:xfrm>
          <a:prstGeom prst="rect">
            <a:avLst/>
          </a:prstGeom>
          <a:noFill/>
          <a:ln>
            <a:noFill/>
          </a:ln>
        </p:spPr>
        <p:txBody>
          <a:bodyPr wrap="square" lIns="91425" tIns="91425" rIns="91425" bIns="91425" anchor="t" anchorCtr="0">
            <a:noAutofit/>
          </a:bodyPr>
          <a:lstStyle/>
          <a:p>
            <a:pPr lvl="0" rtl="0">
              <a:lnSpc>
                <a:spcPct val="115000"/>
              </a:lnSpc>
              <a:spcBef>
                <a:spcPts val="0"/>
              </a:spcBef>
              <a:spcAft>
                <a:spcPts val="1600"/>
              </a:spcAft>
              <a:buNone/>
            </a:pPr>
            <a:r>
              <a:rPr lang="en-GB" b="1" dirty="0">
                <a:latin typeface="Open Sans"/>
                <a:ea typeface="Open Sans"/>
                <a:cs typeface="Open Sans"/>
                <a:sym typeface="Open Sans"/>
              </a:rPr>
              <a:t>b. Various shapes</a:t>
            </a:r>
          </a:p>
        </p:txBody>
      </p:sp>
      <p:sp>
        <p:nvSpPr>
          <p:cNvPr id="12" name="Shape 86"/>
          <p:cNvSpPr txBox="1">
            <a:spLocks/>
          </p:cNvSpPr>
          <p:nvPr/>
        </p:nvSpPr>
        <p:spPr>
          <a:xfrm>
            <a:off x="408734" y="4216192"/>
            <a:ext cx="4384722" cy="405313"/>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Font typeface="Open Sans"/>
              <a:buChar char="●"/>
              <a:defRPr sz="1800" b="0" i="0" u="none" strike="noStrike" cap="none">
                <a:solidFill>
                  <a:schemeClr val="dk2"/>
                </a:solidFill>
                <a:latin typeface="Open Sans"/>
                <a:ea typeface="Open Sans"/>
                <a:cs typeface="Open Sans"/>
                <a:sym typeface="Open Sans"/>
              </a:defRPr>
            </a:lvl1pPr>
            <a:lvl2pPr marR="0" lvl="1" algn="l" rtl="0">
              <a:lnSpc>
                <a:spcPct val="115000"/>
              </a:lnSpc>
              <a:spcBef>
                <a:spcPts val="0"/>
              </a:spcBef>
              <a:spcAft>
                <a:spcPts val="1600"/>
              </a:spcAft>
              <a:buClr>
                <a:schemeClr val="dk2"/>
              </a:buClr>
              <a:buFont typeface="Open Sans"/>
              <a:buChar char="○"/>
              <a:defRPr sz="1400" b="0" i="0" u="none" strike="noStrike" cap="none">
                <a:solidFill>
                  <a:schemeClr val="dk2"/>
                </a:solidFill>
                <a:latin typeface="Open Sans"/>
                <a:ea typeface="Open Sans"/>
                <a:cs typeface="Open Sans"/>
                <a:sym typeface="Open Sans"/>
              </a:defRPr>
            </a:lvl2pPr>
            <a:lvl3pPr marR="0" lvl="2" algn="l" rtl="0">
              <a:lnSpc>
                <a:spcPct val="115000"/>
              </a:lnSpc>
              <a:spcBef>
                <a:spcPts val="0"/>
              </a:spcBef>
              <a:spcAft>
                <a:spcPts val="1600"/>
              </a:spcAft>
              <a:buClr>
                <a:schemeClr val="dk2"/>
              </a:buClr>
              <a:buFont typeface="Open Sans"/>
              <a:buChar char="■"/>
              <a:defRPr sz="1400" b="0" i="0" u="none" strike="noStrike" cap="none">
                <a:solidFill>
                  <a:schemeClr val="dk2"/>
                </a:solidFill>
                <a:latin typeface="Open Sans"/>
                <a:ea typeface="Open Sans"/>
                <a:cs typeface="Open Sans"/>
                <a:sym typeface="Open Sans"/>
              </a:defRPr>
            </a:lvl3pPr>
            <a:lvl4pPr marR="0" lvl="3" algn="l" rtl="0">
              <a:lnSpc>
                <a:spcPct val="115000"/>
              </a:lnSpc>
              <a:spcBef>
                <a:spcPts val="0"/>
              </a:spcBef>
              <a:spcAft>
                <a:spcPts val="1600"/>
              </a:spcAft>
              <a:buClr>
                <a:schemeClr val="dk2"/>
              </a:buClr>
              <a:buFont typeface="Open Sans"/>
              <a:buChar char="●"/>
              <a:defRPr sz="1400" b="0" i="0" u="none" strike="noStrike" cap="none">
                <a:solidFill>
                  <a:schemeClr val="dk2"/>
                </a:solidFill>
                <a:latin typeface="Open Sans"/>
                <a:ea typeface="Open Sans"/>
                <a:cs typeface="Open Sans"/>
                <a:sym typeface="Open Sans"/>
              </a:defRPr>
            </a:lvl4pPr>
            <a:lvl5pPr marR="0" lvl="4" algn="l" rtl="0">
              <a:lnSpc>
                <a:spcPct val="115000"/>
              </a:lnSpc>
              <a:spcBef>
                <a:spcPts val="0"/>
              </a:spcBef>
              <a:spcAft>
                <a:spcPts val="1600"/>
              </a:spcAft>
              <a:buClr>
                <a:schemeClr val="dk2"/>
              </a:buClr>
              <a:buFont typeface="Open Sans"/>
              <a:buChar char="○"/>
              <a:defRPr sz="1400" b="0" i="0" u="none" strike="noStrike" cap="none">
                <a:solidFill>
                  <a:schemeClr val="dk2"/>
                </a:solidFill>
                <a:latin typeface="Open Sans"/>
                <a:ea typeface="Open Sans"/>
                <a:cs typeface="Open Sans"/>
                <a:sym typeface="Open Sans"/>
              </a:defRPr>
            </a:lvl5pPr>
            <a:lvl6pPr marR="0" lvl="5" algn="l" rtl="0">
              <a:lnSpc>
                <a:spcPct val="115000"/>
              </a:lnSpc>
              <a:spcBef>
                <a:spcPts val="0"/>
              </a:spcBef>
              <a:spcAft>
                <a:spcPts val="1600"/>
              </a:spcAft>
              <a:buClr>
                <a:schemeClr val="dk2"/>
              </a:buClr>
              <a:buFont typeface="Open Sans"/>
              <a:buChar char="■"/>
              <a:defRPr sz="1400" b="0" i="0" u="none" strike="noStrike" cap="none">
                <a:solidFill>
                  <a:schemeClr val="dk2"/>
                </a:solidFill>
                <a:latin typeface="Open Sans"/>
                <a:ea typeface="Open Sans"/>
                <a:cs typeface="Open Sans"/>
                <a:sym typeface="Open Sans"/>
              </a:defRPr>
            </a:lvl6pPr>
            <a:lvl7pPr marR="0" lvl="6" algn="l" rtl="0">
              <a:lnSpc>
                <a:spcPct val="115000"/>
              </a:lnSpc>
              <a:spcBef>
                <a:spcPts val="0"/>
              </a:spcBef>
              <a:spcAft>
                <a:spcPts val="1600"/>
              </a:spcAft>
              <a:buClr>
                <a:schemeClr val="dk2"/>
              </a:buClr>
              <a:buFont typeface="Open Sans"/>
              <a:buChar char="●"/>
              <a:defRPr sz="1400" b="0" i="0" u="none" strike="noStrike" cap="none">
                <a:solidFill>
                  <a:schemeClr val="dk2"/>
                </a:solidFill>
                <a:latin typeface="Open Sans"/>
                <a:ea typeface="Open Sans"/>
                <a:cs typeface="Open Sans"/>
                <a:sym typeface="Open Sans"/>
              </a:defRPr>
            </a:lvl7pPr>
            <a:lvl8pPr marR="0" lvl="7" algn="l" rtl="0">
              <a:lnSpc>
                <a:spcPct val="115000"/>
              </a:lnSpc>
              <a:spcBef>
                <a:spcPts val="0"/>
              </a:spcBef>
              <a:spcAft>
                <a:spcPts val="1600"/>
              </a:spcAft>
              <a:buClr>
                <a:schemeClr val="dk2"/>
              </a:buClr>
              <a:buFont typeface="Open Sans"/>
              <a:buChar char="○"/>
              <a:defRPr sz="1400" b="0" i="0" u="none" strike="noStrike" cap="none">
                <a:solidFill>
                  <a:schemeClr val="dk2"/>
                </a:solidFill>
                <a:latin typeface="Open Sans"/>
                <a:ea typeface="Open Sans"/>
                <a:cs typeface="Open Sans"/>
                <a:sym typeface="Open Sans"/>
              </a:defRPr>
            </a:lvl8pPr>
            <a:lvl9pPr marR="0" lvl="8" algn="l" rtl="0">
              <a:lnSpc>
                <a:spcPct val="115000"/>
              </a:lnSpc>
              <a:spcBef>
                <a:spcPts val="0"/>
              </a:spcBef>
              <a:spcAft>
                <a:spcPts val="1600"/>
              </a:spcAft>
              <a:buClr>
                <a:schemeClr val="dk2"/>
              </a:buClr>
              <a:buFont typeface="Open Sans"/>
              <a:buChar char="■"/>
              <a:defRPr sz="1400" b="0" i="0" u="none" strike="noStrike" cap="none">
                <a:solidFill>
                  <a:schemeClr val="dk2"/>
                </a:solidFill>
                <a:latin typeface="Open Sans"/>
                <a:ea typeface="Open Sans"/>
                <a:cs typeface="Open Sans"/>
                <a:sym typeface="Open Sans"/>
              </a:defRPr>
            </a:lvl9pPr>
          </a:lstStyle>
          <a:p>
            <a:pPr>
              <a:buFont typeface="Open Sans"/>
              <a:buNone/>
            </a:pPr>
            <a:r>
              <a:rPr lang="en-GB" sz="1400" b="1" dirty="0">
                <a:solidFill>
                  <a:srgbClr val="000000"/>
                </a:solidFill>
              </a:rPr>
              <a:t>c. Different ways of interaction</a:t>
            </a:r>
          </a:p>
        </p:txBody>
      </p:sp>
      <p:pic>
        <p:nvPicPr>
          <p:cNvPr id="3" name="Picture 2"/>
          <p:cNvPicPr>
            <a:picLocks noChangeAspect="1"/>
          </p:cNvPicPr>
          <p:nvPr/>
        </p:nvPicPr>
        <p:blipFill>
          <a:blip r:embed="rId8"/>
          <a:stretch>
            <a:fillRect/>
          </a:stretch>
        </p:blipFill>
        <p:spPr>
          <a:xfrm>
            <a:off x="404865" y="1092424"/>
            <a:ext cx="2139855" cy="1285862"/>
          </a:xfrm>
          <a:prstGeom prst="rect">
            <a:avLst/>
          </a:prstGeom>
        </p:spPr>
      </p:pic>
      <p:sp>
        <p:nvSpPr>
          <p:cNvPr id="4" name="Rectangle 3"/>
          <p:cNvSpPr/>
          <p:nvPr/>
        </p:nvSpPr>
        <p:spPr>
          <a:xfrm>
            <a:off x="408733" y="1110760"/>
            <a:ext cx="4384723" cy="1521346"/>
          </a:xfrm>
          <a:prstGeom prst="rect">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a:off x="408733" y="2749169"/>
            <a:ext cx="4384723" cy="2026129"/>
          </a:xfrm>
          <a:prstGeom prst="rect">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p:cNvSpPr/>
          <p:nvPr/>
        </p:nvSpPr>
        <p:spPr>
          <a:xfrm>
            <a:off x="4975071" y="1101394"/>
            <a:ext cx="3857229" cy="3673904"/>
          </a:xfrm>
          <a:prstGeom prst="rect">
            <a:avLst/>
          </a:prstGeom>
          <a:noFill/>
          <a:ln w="1905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6" name="Picture 2" descr="Image result for oval smartwatch"/>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1935" y="2795024"/>
            <a:ext cx="1389555" cy="13895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2800" dirty="0">
                <a:solidFill>
                  <a:schemeClr val="bg2">
                    <a:lumMod val="50000"/>
                  </a:schemeClr>
                </a:solidFill>
                <a:latin typeface="+mj-lt"/>
              </a:rPr>
              <a:t>Motivation</a:t>
            </a:r>
          </a:p>
        </p:txBody>
      </p:sp>
      <p:sp>
        <p:nvSpPr>
          <p:cNvPr id="3" name="Text Placeholder 2"/>
          <p:cNvSpPr>
            <a:spLocks noGrp="1"/>
          </p:cNvSpPr>
          <p:nvPr>
            <p:ph type="body" idx="1"/>
          </p:nvPr>
        </p:nvSpPr>
        <p:spPr/>
        <p:txBody>
          <a:bodyPr/>
          <a:lstStyle/>
          <a:p>
            <a:pPr>
              <a:spcAft>
                <a:spcPts val="600"/>
              </a:spcAft>
              <a:buNone/>
            </a:pPr>
            <a:r>
              <a:rPr lang="en-US" dirty="0">
                <a:solidFill>
                  <a:schemeClr val="bg2">
                    <a:lumMod val="50000"/>
                  </a:schemeClr>
                </a:solidFill>
                <a:latin typeface="+mn-lt"/>
              </a:rPr>
              <a:t>Understand if popular </a:t>
            </a:r>
            <a:r>
              <a:rPr lang="en-US" u="sng" dirty="0">
                <a:solidFill>
                  <a:schemeClr val="bg2">
                    <a:lumMod val="50000"/>
                  </a:schemeClr>
                </a:solidFill>
                <a:latin typeface="+mn-lt"/>
              </a:rPr>
              <a:t>smartphone authentication mechanisms</a:t>
            </a:r>
            <a:r>
              <a:rPr lang="en-US" dirty="0">
                <a:solidFill>
                  <a:schemeClr val="bg2">
                    <a:lumMod val="50000"/>
                  </a:schemeClr>
                </a:solidFill>
                <a:latin typeface="+mn-lt"/>
              </a:rPr>
              <a:t> are appropriate for smartwatches due to the differences in:</a:t>
            </a:r>
          </a:p>
          <a:p>
            <a:pPr marL="285750" lvl="3" indent="-285750">
              <a:spcAft>
                <a:spcPts val="600"/>
              </a:spcAft>
            </a:pPr>
            <a:r>
              <a:rPr lang="en-CA" sz="1600" dirty="0">
                <a:solidFill>
                  <a:schemeClr val="bg2">
                    <a:lumMod val="50000"/>
                  </a:schemeClr>
                </a:solidFill>
                <a:latin typeface="+mn-lt"/>
              </a:rPr>
              <a:t>Size</a:t>
            </a:r>
          </a:p>
          <a:p>
            <a:pPr marL="285750" lvl="3" indent="-285750">
              <a:spcAft>
                <a:spcPts val="600"/>
              </a:spcAft>
            </a:pPr>
            <a:r>
              <a:rPr lang="en-CA" sz="1600" dirty="0">
                <a:solidFill>
                  <a:schemeClr val="bg2">
                    <a:lumMod val="50000"/>
                  </a:schemeClr>
                </a:solidFill>
                <a:latin typeface="+mn-lt"/>
              </a:rPr>
              <a:t>Shape &amp; Layout</a:t>
            </a:r>
          </a:p>
          <a:p>
            <a:pPr marL="285750" lvl="3" indent="-285750">
              <a:spcAft>
                <a:spcPts val="600"/>
              </a:spcAft>
            </a:pPr>
            <a:r>
              <a:rPr lang="en-CA" sz="1600" dirty="0">
                <a:solidFill>
                  <a:schemeClr val="bg2">
                    <a:lumMod val="50000"/>
                  </a:schemeClr>
                </a:solidFill>
                <a:latin typeface="+mn-lt"/>
              </a:rPr>
              <a:t>Way of interaction</a:t>
            </a:r>
          </a:p>
        </p:txBody>
      </p:sp>
    </p:spTree>
    <p:extLst>
      <p:ext uri="{BB962C8B-B14F-4D97-AF65-F5344CB8AC3E}">
        <p14:creationId xmlns:p14="http://schemas.microsoft.com/office/powerpoint/2010/main" val="1120553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15" name="Shape 100"/>
          <p:cNvPicPr preferRelativeResize="0"/>
          <p:nvPr/>
        </p:nvPicPr>
        <p:blipFill>
          <a:blip r:embed="rId3">
            <a:alphaModFix/>
          </a:blip>
          <a:stretch>
            <a:fillRect/>
          </a:stretch>
        </p:blipFill>
        <p:spPr>
          <a:xfrm>
            <a:off x="4740749" y="1206650"/>
            <a:ext cx="1468875" cy="1468875"/>
          </a:xfrm>
          <a:prstGeom prst="rect">
            <a:avLst/>
          </a:prstGeom>
          <a:noFill/>
          <a:ln>
            <a:noFill/>
          </a:ln>
        </p:spPr>
      </p:pic>
      <p:sp>
        <p:nvSpPr>
          <p:cNvPr id="98" name="Shape 98"/>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a:spcBef>
                <a:spcPts val="0"/>
              </a:spcBef>
              <a:buNone/>
            </a:pPr>
            <a:r>
              <a:rPr lang="en-GB" sz="2800" dirty="0">
                <a:solidFill>
                  <a:schemeClr val="bg2">
                    <a:lumMod val="50000"/>
                  </a:schemeClr>
                </a:solidFill>
                <a:latin typeface="+mn-lt"/>
              </a:rPr>
              <a:t>Experiment Design – UI: button arrangement </a:t>
            </a:r>
          </a:p>
        </p:txBody>
      </p:sp>
      <p:graphicFrame>
        <p:nvGraphicFramePr>
          <p:cNvPr id="99" name="Shape 99"/>
          <p:cNvGraphicFramePr/>
          <p:nvPr>
            <p:extLst>
              <p:ext uri="{D42A27DB-BD31-4B8C-83A1-F6EECF244321}">
                <p14:modId xmlns:p14="http://schemas.microsoft.com/office/powerpoint/2010/main" val="3884668160"/>
              </p:ext>
            </p:extLst>
          </p:nvPr>
        </p:nvGraphicFramePr>
        <p:xfrm>
          <a:off x="436975" y="1206650"/>
          <a:ext cx="3931800" cy="3687905"/>
        </p:xfrm>
        <a:graphic>
          <a:graphicData uri="http://schemas.openxmlformats.org/drawingml/2006/table">
            <a:tbl>
              <a:tblPr>
                <a:noFill/>
                <a:tableStyleId>{ED9B46DA-C9ED-42D2-9D90-66B365CBDA6A}</a:tableStyleId>
              </a:tblPr>
              <a:tblGrid>
                <a:gridCol w="696025">
                  <a:extLst>
                    <a:ext uri="{9D8B030D-6E8A-4147-A177-3AD203B41FA5}">
                      <a16:colId xmlns:a16="http://schemas.microsoft.com/office/drawing/2014/main" val="20000"/>
                    </a:ext>
                  </a:extLst>
                </a:gridCol>
                <a:gridCol w="899000">
                  <a:extLst>
                    <a:ext uri="{9D8B030D-6E8A-4147-A177-3AD203B41FA5}">
                      <a16:colId xmlns:a16="http://schemas.microsoft.com/office/drawing/2014/main" val="20001"/>
                    </a:ext>
                  </a:extLst>
                </a:gridCol>
                <a:gridCol w="2336775">
                  <a:extLst>
                    <a:ext uri="{9D8B030D-6E8A-4147-A177-3AD203B41FA5}">
                      <a16:colId xmlns:a16="http://schemas.microsoft.com/office/drawing/2014/main" val="20002"/>
                    </a:ext>
                  </a:extLst>
                </a:gridCol>
              </a:tblGrid>
              <a:tr h="518225">
                <a:tc>
                  <a:txBody>
                    <a:bodyPr/>
                    <a:lstStyle/>
                    <a:p>
                      <a:pPr lvl="0" algn="ctr">
                        <a:spcBef>
                          <a:spcPts val="0"/>
                        </a:spcBef>
                        <a:buNone/>
                      </a:pPr>
                      <a:r>
                        <a:rPr lang="en-GB" b="1" dirty="0">
                          <a:solidFill>
                            <a:schemeClr val="bg2">
                              <a:lumMod val="50000"/>
                            </a:schemeClr>
                          </a:solidFill>
                        </a:rPr>
                        <a:t>Index</a:t>
                      </a:r>
                    </a:p>
                  </a:txBody>
                  <a:tcPr marL="91425" marR="91425" marT="91425" marB="91425"/>
                </a:tc>
                <a:tc>
                  <a:txBody>
                    <a:bodyPr/>
                    <a:lstStyle/>
                    <a:p>
                      <a:pPr lvl="0" algn="ctr">
                        <a:spcBef>
                          <a:spcPts val="0"/>
                        </a:spcBef>
                        <a:buNone/>
                      </a:pPr>
                      <a:r>
                        <a:rPr lang="en-GB" b="1">
                          <a:solidFill>
                            <a:schemeClr val="bg2">
                              <a:lumMod val="50000"/>
                            </a:schemeClr>
                          </a:solidFill>
                        </a:rPr>
                        <a:t>Size</a:t>
                      </a:r>
                    </a:p>
                  </a:txBody>
                  <a:tcPr marL="91425" marR="91425" marT="91425" marB="91425"/>
                </a:tc>
                <a:tc>
                  <a:txBody>
                    <a:bodyPr/>
                    <a:lstStyle/>
                    <a:p>
                      <a:pPr lvl="0" algn="ctr">
                        <a:spcBef>
                          <a:spcPts val="0"/>
                        </a:spcBef>
                        <a:buNone/>
                      </a:pPr>
                      <a:r>
                        <a:rPr lang="en-GB" b="1">
                          <a:solidFill>
                            <a:schemeClr val="bg2">
                              <a:lumMod val="50000"/>
                            </a:schemeClr>
                          </a:solidFill>
                        </a:rPr>
                        <a:t>Authentication Scheme</a:t>
                      </a:r>
                    </a:p>
                  </a:txBody>
                  <a:tcPr marL="91425" marR="91425" marT="91425" marB="91425"/>
                </a:tc>
                <a:extLst>
                  <a:ext uri="{0D108BD9-81ED-4DB2-BD59-A6C34878D82A}">
                    <a16:rowId xmlns:a16="http://schemas.microsoft.com/office/drawing/2014/main" val="10000"/>
                  </a:ext>
                </a:extLst>
              </a:tr>
              <a:tr h="368800">
                <a:tc>
                  <a:txBody>
                    <a:bodyPr/>
                    <a:lstStyle/>
                    <a:p>
                      <a:pPr lvl="0" algn="ctr">
                        <a:spcBef>
                          <a:spcPts val="0"/>
                        </a:spcBef>
                        <a:buNone/>
                      </a:pPr>
                      <a:r>
                        <a:rPr lang="en-GB">
                          <a:solidFill>
                            <a:schemeClr val="bg2">
                              <a:lumMod val="50000"/>
                            </a:schemeClr>
                          </a:solidFill>
                        </a:rPr>
                        <a:t>1</a:t>
                      </a:r>
                    </a:p>
                  </a:txBody>
                  <a:tcPr marL="91425" marR="91425" marT="91425" marB="91425"/>
                </a:tc>
                <a:tc rowSpan="4">
                  <a:txBody>
                    <a:bodyPr/>
                    <a:lstStyle/>
                    <a:p>
                      <a:pPr lvl="0" algn="ctr">
                        <a:spcBef>
                          <a:spcPts val="0"/>
                        </a:spcBef>
                        <a:buNone/>
                      </a:pPr>
                      <a:r>
                        <a:rPr lang="en-GB" dirty="0">
                          <a:solidFill>
                            <a:schemeClr val="bg2">
                              <a:lumMod val="50000"/>
                            </a:schemeClr>
                          </a:solidFill>
                        </a:rPr>
                        <a:t>38mm</a:t>
                      </a:r>
                    </a:p>
                  </a:txBody>
                  <a:tcPr marL="91425" marR="91425" marT="91425" marB="91425"/>
                </a:tc>
                <a:tc>
                  <a:txBody>
                    <a:bodyPr/>
                    <a:lstStyle/>
                    <a:p>
                      <a:pPr lvl="0" algn="ctr">
                        <a:spcBef>
                          <a:spcPts val="0"/>
                        </a:spcBef>
                        <a:buNone/>
                      </a:pPr>
                      <a:r>
                        <a:rPr lang="en-GB" b="1" dirty="0">
                          <a:solidFill>
                            <a:schemeClr val="tx1">
                              <a:lumMod val="50000"/>
                            </a:schemeClr>
                          </a:solidFill>
                        </a:rPr>
                        <a:t>Circular</a:t>
                      </a:r>
                      <a:r>
                        <a:rPr lang="en-GB" dirty="0">
                          <a:solidFill>
                            <a:schemeClr val="bg2">
                              <a:lumMod val="50000"/>
                            </a:schemeClr>
                          </a:solidFill>
                        </a:rPr>
                        <a:t> PIN</a:t>
                      </a:r>
                    </a:p>
                  </a:txBody>
                  <a:tcPr marL="91425" marR="91425" marT="91425" marB="91425"/>
                </a:tc>
                <a:extLst>
                  <a:ext uri="{0D108BD9-81ED-4DB2-BD59-A6C34878D82A}">
                    <a16:rowId xmlns:a16="http://schemas.microsoft.com/office/drawing/2014/main" val="10001"/>
                  </a:ext>
                </a:extLst>
              </a:tr>
              <a:tr h="368800">
                <a:tc>
                  <a:txBody>
                    <a:bodyPr/>
                    <a:lstStyle/>
                    <a:p>
                      <a:pPr lvl="0" algn="ctr">
                        <a:spcBef>
                          <a:spcPts val="0"/>
                        </a:spcBef>
                        <a:buNone/>
                      </a:pPr>
                      <a:r>
                        <a:rPr lang="en-GB">
                          <a:solidFill>
                            <a:schemeClr val="bg2">
                              <a:lumMod val="50000"/>
                            </a:schemeClr>
                          </a:solidFill>
                        </a:rPr>
                        <a:t>2</a:t>
                      </a:r>
                    </a:p>
                  </a:txBody>
                  <a:tcPr marL="91425" marR="91425" marT="91425" marB="91425"/>
                </a:tc>
                <a:tc vMerge="1">
                  <a:txBody>
                    <a:bodyPr/>
                    <a:lstStyle/>
                    <a:p>
                      <a:endParaRPr lang="en-US"/>
                    </a:p>
                  </a:txBody>
                  <a:tcPr/>
                </a:tc>
                <a:tc>
                  <a:txBody>
                    <a:bodyPr/>
                    <a:lstStyle/>
                    <a:p>
                      <a:pPr lvl="0" algn="ctr">
                        <a:spcBef>
                          <a:spcPts val="0"/>
                        </a:spcBef>
                        <a:buNone/>
                      </a:pPr>
                      <a:r>
                        <a:rPr lang="en-GB" b="1" dirty="0">
                          <a:solidFill>
                            <a:srgbClr val="FF0000"/>
                          </a:solidFill>
                        </a:rPr>
                        <a:t>Square</a:t>
                      </a:r>
                      <a:r>
                        <a:rPr lang="en-GB" dirty="0">
                          <a:solidFill>
                            <a:schemeClr val="bg2">
                              <a:lumMod val="50000"/>
                            </a:schemeClr>
                          </a:solidFill>
                        </a:rPr>
                        <a:t> PIN</a:t>
                      </a:r>
                    </a:p>
                  </a:txBody>
                  <a:tcPr marL="91425" marR="91425" marT="91425" marB="91425"/>
                </a:tc>
                <a:extLst>
                  <a:ext uri="{0D108BD9-81ED-4DB2-BD59-A6C34878D82A}">
                    <a16:rowId xmlns:a16="http://schemas.microsoft.com/office/drawing/2014/main" val="10002"/>
                  </a:ext>
                </a:extLst>
              </a:tr>
              <a:tr h="368800">
                <a:tc>
                  <a:txBody>
                    <a:bodyPr/>
                    <a:lstStyle/>
                    <a:p>
                      <a:pPr lvl="0" algn="ctr">
                        <a:spcBef>
                          <a:spcPts val="0"/>
                        </a:spcBef>
                        <a:buNone/>
                      </a:pPr>
                      <a:r>
                        <a:rPr lang="en-GB">
                          <a:solidFill>
                            <a:schemeClr val="bg2">
                              <a:lumMod val="50000"/>
                            </a:schemeClr>
                          </a:solidFill>
                        </a:rPr>
                        <a:t>3</a:t>
                      </a:r>
                    </a:p>
                  </a:txBody>
                  <a:tcPr marL="91425" marR="91425" marT="91425" marB="91425"/>
                </a:tc>
                <a:tc vMerge="1">
                  <a:txBody>
                    <a:bodyPr/>
                    <a:lstStyle/>
                    <a:p>
                      <a:endParaRPr lang="en-US"/>
                    </a:p>
                  </a:txBody>
                  <a:tcPr/>
                </a:tc>
                <a:tc>
                  <a:txBody>
                    <a:bodyPr/>
                    <a:lstStyle/>
                    <a:p>
                      <a:pPr lvl="0" algn="ctr">
                        <a:spcBef>
                          <a:spcPts val="0"/>
                        </a:spcBef>
                        <a:buNone/>
                      </a:pPr>
                      <a:r>
                        <a:rPr lang="en-GB" b="1" dirty="0">
                          <a:solidFill>
                            <a:schemeClr val="tx1">
                              <a:lumMod val="50000"/>
                            </a:schemeClr>
                          </a:solidFill>
                        </a:rPr>
                        <a:t>Circular</a:t>
                      </a:r>
                      <a:r>
                        <a:rPr lang="en-GB" dirty="0">
                          <a:solidFill>
                            <a:schemeClr val="bg2">
                              <a:lumMod val="50000"/>
                            </a:schemeClr>
                          </a:solidFill>
                        </a:rPr>
                        <a:t> Pattern</a:t>
                      </a:r>
                    </a:p>
                  </a:txBody>
                  <a:tcPr marL="91425" marR="91425" marT="91425" marB="91425"/>
                </a:tc>
                <a:extLst>
                  <a:ext uri="{0D108BD9-81ED-4DB2-BD59-A6C34878D82A}">
                    <a16:rowId xmlns:a16="http://schemas.microsoft.com/office/drawing/2014/main" val="10003"/>
                  </a:ext>
                </a:extLst>
              </a:tr>
              <a:tr h="368800">
                <a:tc>
                  <a:txBody>
                    <a:bodyPr/>
                    <a:lstStyle/>
                    <a:p>
                      <a:pPr lvl="0" algn="ctr">
                        <a:spcBef>
                          <a:spcPts val="0"/>
                        </a:spcBef>
                        <a:buNone/>
                      </a:pPr>
                      <a:r>
                        <a:rPr lang="en-GB">
                          <a:solidFill>
                            <a:schemeClr val="bg2">
                              <a:lumMod val="50000"/>
                            </a:schemeClr>
                          </a:solidFill>
                        </a:rPr>
                        <a:t>4</a:t>
                      </a:r>
                    </a:p>
                  </a:txBody>
                  <a:tcPr marL="91425" marR="91425" marT="91425" marB="91425"/>
                </a:tc>
                <a:tc vMerge="1">
                  <a:txBody>
                    <a:bodyPr/>
                    <a:lstStyle/>
                    <a:p>
                      <a:endParaRPr lang="en-US"/>
                    </a:p>
                  </a:txBody>
                  <a:tcPr/>
                </a:tc>
                <a:tc>
                  <a:txBody>
                    <a:bodyPr/>
                    <a:lstStyle/>
                    <a:p>
                      <a:pPr lvl="0" algn="ctr">
                        <a:spcBef>
                          <a:spcPts val="0"/>
                        </a:spcBef>
                        <a:buNone/>
                      </a:pPr>
                      <a:r>
                        <a:rPr lang="en-GB" b="1" dirty="0">
                          <a:solidFill>
                            <a:srgbClr val="FF0000"/>
                          </a:solidFill>
                        </a:rPr>
                        <a:t>Square</a:t>
                      </a:r>
                      <a:r>
                        <a:rPr lang="en-GB" dirty="0">
                          <a:solidFill>
                            <a:schemeClr val="bg2">
                              <a:lumMod val="50000"/>
                            </a:schemeClr>
                          </a:solidFill>
                        </a:rPr>
                        <a:t> Pattern</a:t>
                      </a:r>
                    </a:p>
                  </a:txBody>
                  <a:tcPr marL="91425" marR="91425" marT="91425" marB="91425">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4"/>
                  </a:ext>
                </a:extLst>
              </a:tr>
              <a:tr h="368800">
                <a:tc>
                  <a:txBody>
                    <a:bodyPr/>
                    <a:lstStyle/>
                    <a:p>
                      <a:pPr lvl="0" algn="ctr">
                        <a:spcBef>
                          <a:spcPts val="0"/>
                        </a:spcBef>
                        <a:buNone/>
                      </a:pPr>
                      <a:r>
                        <a:rPr lang="en-GB">
                          <a:solidFill>
                            <a:schemeClr val="bg2">
                              <a:lumMod val="50000"/>
                            </a:schemeClr>
                          </a:solidFill>
                        </a:rPr>
                        <a:t>5</a:t>
                      </a:r>
                    </a:p>
                  </a:txBody>
                  <a:tcPr marL="91425" marR="91425" marT="91425" marB="91425"/>
                </a:tc>
                <a:tc rowSpan="4">
                  <a:txBody>
                    <a:bodyPr/>
                    <a:lstStyle/>
                    <a:p>
                      <a:pPr lvl="0" algn="ctr">
                        <a:spcBef>
                          <a:spcPts val="0"/>
                        </a:spcBef>
                        <a:buNone/>
                      </a:pPr>
                      <a:r>
                        <a:rPr lang="en-GB">
                          <a:solidFill>
                            <a:schemeClr val="bg2">
                              <a:lumMod val="50000"/>
                            </a:schemeClr>
                          </a:solidFill>
                        </a:rPr>
                        <a:t>42mm</a:t>
                      </a:r>
                    </a:p>
                  </a:txBody>
                  <a:tcPr marL="91425" marR="91425" marT="91425" marB="91425">
                    <a:lnR w="9525" cap="flat" cmpd="sng">
                      <a:solidFill>
                        <a:srgbClr val="9E9E9E"/>
                      </a:solidFill>
                      <a:prstDash val="solid"/>
                      <a:round/>
                      <a:headEnd type="none" w="med" len="med"/>
                      <a:tailEnd type="none" w="med" len="med"/>
                    </a:lnR>
                  </a:tcPr>
                </a:tc>
                <a:tc>
                  <a:txBody>
                    <a:bodyPr/>
                    <a:lstStyle/>
                    <a:p>
                      <a:pPr lvl="0" algn="ctr" rtl="0">
                        <a:spcBef>
                          <a:spcPts val="0"/>
                        </a:spcBef>
                        <a:buNone/>
                      </a:pPr>
                      <a:r>
                        <a:rPr lang="en-GB" b="1" dirty="0">
                          <a:solidFill>
                            <a:schemeClr val="tx1">
                              <a:lumMod val="50000"/>
                            </a:schemeClr>
                          </a:solidFill>
                        </a:rPr>
                        <a:t>Circular</a:t>
                      </a:r>
                      <a:r>
                        <a:rPr lang="en-GB" dirty="0">
                          <a:solidFill>
                            <a:schemeClr val="bg2">
                              <a:lumMod val="50000"/>
                            </a:schemeClr>
                          </a:solidFill>
                        </a:rPr>
                        <a:t> PIN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5"/>
                  </a:ext>
                </a:extLst>
              </a:tr>
              <a:tr h="368800">
                <a:tc>
                  <a:txBody>
                    <a:bodyPr/>
                    <a:lstStyle/>
                    <a:p>
                      <a:pPr lvl="0" algn="ctr">
                        <a:spcBef>
                          <a:spcPts val="0"/>
                        </a:spcBef>
                        <a:buNone/>
                      </a:pPr>
                      <a:r>
                        <a:rPr lang="en-GB">
                          <a:solidFill>
                            <a:schemeClr val="bg2">
                              <a:lumMod val="50000"/>
                            </a:schemeClr>
                          </a:solidFill>
                        </a:rPr>
                        <a:t>6</a:t>
                      </a:r>
                    </a:p>
                  </a:txBody>
                  <a:tcPr marL="91425" marR="91425" marT="91425" marB="91425"/>
                </a:tc>
                <a:tc vMerge="1">
                  <a:txBody>
                    <a:bodyPr/>
                    <a:lstStyle/>
                    <a:p>
                      <a:endParaRPr lang="en-US"/>
                    </a:p>
                  </a:txBody>
                  <a:tcPr/>
                </a:tc>
                <a:tc>
                  <a:txBody>
                    <a:bodyPr/>
                    <a:lstStyle/>
                    <a:p>
                      <a:pPr lvl="0" algn="ctr" rtl="0">
                        <a:spcBef>
                          <a:spcPts val="0"/>
                        </a:spcBef>
                        <a:buNone/>
                      </a:pPr>
                      <a:r>
                        <a:rPr lang="en-GB" b="1" dirty="0">
                          <a:solidFill>
                            <a:srgbClr val="FF0000"/>
                          </a:solidFill>
                        </a:rPr>
                        <a:t>Square</a:t>
                      </a:r>
                      <a:r>
                        <a:rPr lang="en-GB" dirty="0">
                          <a:solidFill>
                            <a:schemeClr val="bg2">
                              <a:lumMod val="50000"/>
                            </a:schemeClr>
                          </a:solidFill>
                        </a:rPr>
                        <a:t> PIN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6"/>
                  </a:ext>
                </a:extLst>
              </a:tr>
              <a:tr h="368800">
                <a:tc>
                  <a:txBody>
                    <a:bodyPr/>
                    <a:lstStyle/>
                    <a:p>
                      <a:pPr lvl="0" algn="ctr">
                        <a:spcBef>
                          <a:spcPts val="0"/>
                        </a:spcBef>
                        <a:buNone/>
                      </a:pPr>
                      <a:r>
                        <a:rPr lang="en-GB">
                          <a:solidFill>
                            <a:schemeClr val="bg2">
                              <a:lumMod val="50000"/>
                            </a:schemeClr>
                          </a:solidFill>
                        </a:rPr>
                        <a:t>7</a:t>
                      </a:r>
                    </a:p>
                  </a:txBody>
                  <a:tcPr marL="91425" marR="91425" marT="91425" marB="91425"/>
                </a:tc>
                <a:tc vMerge="1">
                  <a:txBody>
                    <a:bodyPr/>
                    <a:lstStyle/>
                    <a:p>
                      <a:endParaRPr lang="en-US"/>
                    </a:p>
                  </a:txBody>
                  <a:tcPr/>
                </a:tc>
                <a:tc>
                  <a:txBody>
                    <a:bodyPr/>
                    <a:lstStyle/>
                    <a:p>
                      <a:pPr lvl="0" algn="ctr" rtl="0">
                        <a:spcBef>
                          <a:spcPts val="0"/>
                        </a:spcBef>
                        <a:buNone/>
                      </a:pPr>
                      <a:r>
                        <a:rPr lang="en-GB" b="1" dirty="0">
                          <a:solidFill>
                            <a:schemeClr val="tx1">
                              <a:lumMod val="50000"/>
                            </a:schemeClr>
                          </a:solidFill>
                        </a:rPr>
                        <a:t>Circular</a:t>
                      </a:r>
                      <a:r>
                        <a:rPr lang="en-GB" dirty="0">
                          <a:solidFill>
                            <a:schemeClr val="bg2">
                              <a:lumMod val="50000"/>
                            </a:schemeClr>
                          </a:solidFill>
                        </a:rPr>
                        <a:t> Pattern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7"/>
                  </a:ext>
                </a:extLst>
              </a:tr>
              <a:tr h="368800">
                <a:tc>
                  <a:txBody>
                    <a:bodyPr/>
                    <a:lstStyle/>
                    <a:p>
                      <a:pPr lvl="0" algn="ctr">
                        <a:spcBef>
                          <a:spcPts val="0"/>
                        </a:spcBef>
                        <a:buNone/>
                      </a:pPr>
                      <a:r>
                        <a:rPr lang="en-GB">
                          <a:solidFill>
                            <a:schemeClr val="bg2">
                              <a:lumMod val="50000"/>
                            </a:schemeClr>
                          </a:solidFill>
                        </a:rPr>
                        <a:t>8</a:t>
                      </a:r>
                    </a:p>
                  </a:txBody>
                  <a:tcPr marL="91425" marR="91425" marT="91425" marB="91425"/>
                </a:tc>
                <a:tc vMerge="1">
                  <a:txBody>
                    <a:bodyPr/>
                    <a:lstStyle/>
                    <a:p>
                      <a:endParaRPr lang="en-US"/>
                    </a:p>
                  </a:txBody>
                  <a:tcPr/>
                </a:tc>
                <a:tc>
                  <a:txBody>
                    <a:bodyPr/>
                    <a:lstStyle/>
                    <a:p>
                      <a:pPr lvl="0" algn="ctr" rtl="0">
                        <a:spcBef>
                          <a:spcPts val="0"/>
                        </a:spcBef>
                        <a:buNone/>
                      </a:pPr>
                      <a:r>
                        <a:rPr lang="en-GB" b="1" dirty="0">
                          <a:solidFill>
                            <a:srgbClr val="FF0000"/>
                          </a:solidFill>
                        </a:rPr>
                        <a:t>Square</a:t>
                      </a:r>
                      <a:r>
                        <a:rPr lang="en-GB" dirty="0">
                          <a:solidFill>
                            <a:schemeClr val="bg2">
                              <a:lumMod val="50000"/>
                            </a:schemeClr>
                          </a:solidFill>
                        </a:rPr>
                        <a:t> Pattern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pic>
        <p:nvPicPr>
          <p:cNvPr id="16" name="Shape 101"/>
          <p:cNvPicPr preferRelativeResize="0"/>
          <p:nvPr/>
        </p:nvPicPr>
        <p:blipFill>
          <a:blip r:embed="rId4">
            <a:alphaModFix/>
          </a:blip>
          <a:stretch>
            <a:fillRect/>
          </a:stretch>
        </p:blipFill>
        <p:spPr>
          <a:xfrm>
            <a:off x="6832909" y="1206650"/>
            <a:ext cx="1449427" cy="1468875"/>
          </a:xfrm>
          <a:prstGeom prst="rect">
            <a:avLst/>
          </a:prstGeom>
          <a:noFill/>
          <a:ln>
            <a:noFill/>
          </a:ln>
        </p:spPr>
      </p:pic>
      <p:pic>
        <p:nvPicPr>
          <p:cNvPr id="17" name="Shape 102"/>
          <p:cNvPicPr preferRelativeResize="0"/>
          <p:nvPr/>
        </p:nvPicPr>
        <p:blipFill>
          <a:blip r:embed="rId5">
            <a:alphaModFix/>
          </a:blip>
          <a:stretch>
            <a:fillRect/>
          </a:stretch>
        </p:blipFill>
        <p:spPr>
          <a:xfrm>
            <a:off x="4740749" y="3107493"/>
            <a:ext cx="1468874" cy="1449693"/>
          </a:xfrm>
          <a:prstGeom prst="rect">
            <a:avLst/>
          </a:prstGeom>
          <a:noFill/>
          <a:ln>
            <a:noFill/>
          </a:ln>
        </p:spPr>
      </p:pic>
      <p:pic>
        <p:nvPicPr>
          <p:cNvPr id="18" name="Shape 103"/>
          <p:cNvPicPr preferRelativeResize="0"/>
          <p:nvPr/>
        </p:nvPicPr>
        <p:blipFill>
          <a:blip r:embed="rId6">
            <a:alphaModFix/>
          </a:blip>
          <a:stretch>
            <a:fillRect/>
          </a:stretch>
        </p:blipFill>
        <p:spPr>
          <a:xfrm>
            <a:off x="6808599" y="3126507"/>
            <a:ext cx="1468875" cy="1440267"/>
          </a:xfrm>
          <a:prstGeom prst="rect">
            <a:avLst/>
          </a:prstGeom>
          <a:noFill/>
          <a:ln>
            <a:noFill/>
          </a:ln>
        </p:spPr>
      </p:pic>
      <p:sp>
        <p:nvSpPr>
          <p:cNvPr id="19" name="Shape 104"/>
          <p:cNvSpPr txBox="1"/>
          <p:nvPr/>
        </p:nvSpPr>
        <p:spPr>
          <a:xfrm>
            <a:off x="4714637" y="2630525"/>
            <a:ext cx="1748100" cy="297300"/>
          </a:xfrm>
          <a:prstGeom prst="rect">
            <a:avLst/>
          </a:prstGeom>
          <a:noFill/>
          <a:ln>
            <a:noFill/>
          </a:ln>
        </p:spPr>
        <p:txBody>
          <a:bodyPr wrap="square" lIns="91425" tIns="91425" rIns="91425" bIns="91425" anchor="t" anchorCtr="0">
            <a:noAutofit/>
          </a:bodyPr>
          <a:lstStyle/>
          <a:p>
            <a:pPr lvl="0">
              <a:spcBef>
                <a:spcPts val="0"/>
              </a:spcBef>
              <a:buNone/>
            </a:pPr>
            <a:r>
              <a:rPr lang="en-GB" dirty="0"/>
              <a:t>(a) Circular PIN</a:t>
            </a:r>
          </a:p>
        </p:txBody>
      </p:sp>
      <p:sp>
        <p:nvSpPr>
          <p:cNvPr id="20" name="Shape 105"/>
          <p:cNvSpPr txBox="1"/>
          <p:nvPr/>
        </p:nvSpPr>
        <p:spPr>
          <a:xfrm>
            <a:off x="6808600" y="2630512"/>
            <a:ext cx="1748100" cy="297300"/>
          </a:xfrm>
          <a:prstGeom prst="rect">
            <a:avLst/>
          </a:prstGeom>
          <a:noFill/>
          <a:ln>
            <a:noFill/>
          </a:ln>
        </p:spPr>
        <p:txBody>
          <a:bodyPr wrap="square" lIns="91425" tIns="91425" rIns="91425" bIns="91425" anchor="t" anchorCtr="0">
            <a:noAutofit/>
          </a:bodyPr>
          <a:lstStyle/>
          <a:p>
            <a:pPr lvl="0" rtl="0">
              <a:spcBef>
                <a:spcPts val="0"/>
              </a:spcBef>
              <a:buNone/>
            </a:pPr>
            <a:r>
              <a:rPr lang="en-GB"/>
              <a:t>(b) Square PIN</a:t>
            </a:r>
          </a:p>
        </p:txBody>
      </p:sp>
      <p:sp>
        <p:nvSpPr>
          <p:cNvPr id="21" name="Shape 106"/>
          <p:cNvSpPr txBox="1"/>
          <p:nvPr/>
        </p:nvSpPr>
        <p:spPr>
          <a:xfrm>
            <a:off x="4740750" y="4566775"/>
            <a:ext cx="1748100" cy="297300"/>
          </a:xfrm>
          <a:prstGeom prst="rect">
            <a:avLst/>
          </a:prstGeom>
          <a:noFill/>
          <a:ln>
            <a:noFill/>
          </a:ln>
        </p:spPr>
        <p:txBody>
          <a:bodyPr wrap="square" lIns="91425" tIns="91425" rIns="91425" bIns="91425" anchor="t" anchorCtr="0">
            <a:noAutofit/>
          </a:bodyPr>
          <a:lstStyle/>
          <a:p>
            <a:pPr lvl="0" rtl="0">
              <a:spcBef>
                <a:spcPts val="0"/>
              </a:spcBef>
              <a:buNone/>
            </a:pPr>
            <a:r>
              <a:rPr lang="en-GB"/>
              <a:t>(c) Circular Pattern</a:t>
            </a:r>
          </a:p>
        </p:txBody>
      </p:sp>
      <p:sp>
        <p:nvSpPr>
          <p:cNvPr id="22" name="Shape 107"/>
          <p:cNvSpPr txBox="1"/>
          <p:nvPr/>
        </p:nvSpPr>
        <p:spPr>
          <a:xfrm>
            <a:off x="6758375" y="4566775"/>
            <a:ext cx="1748100" cy="297300"/>
          </a:xfrm>
          <a:prstGeom prst="rect">
            <a:avLst/>
          </a:prstGeom>
          <a:noFill/>
          <a:ln>
            <a:noFill/>
          </a:ln>
        </p:spPr>
        <p:txBody>
          <a:bodyPr wrap="square" lIns="91425" tIns="91425" rIns="91425" bIns="91425" anchor="t" anchorCtr="0">
            <a:noAutofit/>
          </a:bodyPr>
          <a:lstStyle/>
          <a:p>
            <a:pPr lvl="0" rtl="0">
              <a:spcBef>
                <a:spcPts val="0"/>
              </a:spcBef>
              <a:buNone/>
            </a:pPr>
            <a:r>
              <a:rPr lang="en-GB"/>
              <a:t>(d) Square Pattern</a:t>
            </a:r>
          </a:p>
        </p:txBody>
      </p:sp>
      <p:sp>
        <p:nvSpPr>
          <p:cNvPr id="3" name="Oval 2"/>
          <p:cNvSpPr/>
          <p:nvPr/>
        </p:nvSpPr>
        <p:spPr>
          <a:xfrm>
            <a:off x="4966139" y="1473903"/>
            <a:ext cx="1017851" cy="998322"/>
          </a:xfrm>
          <a:prstGeom prst="ellipse">
            <a:avLst/>
          </a:prstGeom>
          <a:noFill/>
          <a:ln w="38100">
            <a:solidFill>
              <a:schemeClr val="tx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957062" y="3361856"/>
            <a:ext cx="1017851" cy="998322"/>
          </a:xfrm>
          <a:prstGeom prst="ellipse">
            <a:avLst/>
          </a:prstGeom>
          <a:noFill/>
          <a:ln w="38100">
            <a:solidFill>
              <a:schemeClr val="tx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059274" y="1473903"/>
            <a:ext cx="996696" cy="998322"/>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001982" y="3361856"/>
            <a:ext cx="1053988" cy="102434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767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a:spcBef>
                <a:spcPts val="0"/>
              </a:spcBef>
              <a:buNone/>
            </a:pPr>
            <a:r>
              <a:rPr lang="en-GB" sz="2800" dirty="0">
                <a:solidFill>
                  <a:schemeClr val="bg2">
                    <a:lumMod val="50000"/>
                  </a:schemeClr>
                </a:solidFill>
                <a:latin typeface="+mn-lt"/>
              </a:rPr>
              <a:t>Experiment Design – IV2: Size </a:t>
            </a:r>
          </a:p>
        </p:txBody>
      </p:sp>
      <p:graphicFrame>
        <p:nvGraphicFramePr>
          <p:cNvPr id="99" name="Shape 99"/>
          <p:cNvGraphicFramePr/>
          <p:nvPr>
            <p:extLst>
              <p:ext uri="{D42A27DB-BD31-4B8C-83A1-F6EECF244321}">
                <p14:modId xmlns:p14="http://schemas.microsoft.com/office/powerpoint/2010/main" val="3396053427"/>
              </p:ext>
            </p:extLst>
          </p:nvPr>
        </p:nvGraphicFramePr>
        <p:xfrm>
          <a:off x="436975" y="1206650"/>
          <a:ext cx="3931800" cy="3687905"/>
        </p:xfrm>
        <a:graphic>
          <a:graphicData uri="http://schemas.openxmlformats.org/drawingml/2006/table">
            <a:tbl>
              <a:tblPr>
                <a:noFill/>
                <a:tableStyleId>{ED9B46DA-C9ED-42D2-9D90-66B365CBDA6A}</a:tableStyleId>
              </a:tblPr>
              <a:tblGrid>
                <a:gridCol w="696025">
                  <a:extLst>
                    <a:ext uri="{9D8B030D-6E8A-4147-A177-3AD203B41FA5}">
                      <a16:colId xmlns:a16="http://schemas.microsoft.com/office/drawing/2014/main" val="20000"/>
                    </a:ext>
                  </a:extLst>
                </a:gridCol>
                <a:gridCol w="899000">
                  <a:extLst>
                    <a:ext uri="{9D8B030D-6E8A-4147-A177-3AD203B41FA5}">
                      <a16:colId xmlns:a16="http://schemas.microsoft.com/office/drawing/2014/main" val="20001"/>
                    </a:ext>
                  </a:extLst>
                </a:gridCol>
                <a:gridCol w="2336775">
                  <a:extLst>
                    <a:ext uri="{9D8B030D-6E8A-4147-A177-3AD203B41FA5}">
                      <a16:colId xmlns:a16="http://schemas.microsoft.com/office/drawing/2014/main" val="20002"/>
                    </a:ext>
                  </a:extLst>
                </a:gridCol>
              </a:tblGrid>
              <a:tr h="518225">
                <a:tc>
                  <a:txBody>
                    <a:bodyPr/>
                    <a:lstStyle/>
                    <a:p>
                      <a:pPr lvl="0" algn="ctr">
                        <a:spcBef>
                          <a:spcPts val="0"/>
                        </a:spcBef>
                        <a:buNone/>
                      </a:pPr>
                      <a:r>
                        <a:rPr lang="en-GB" b="1" dirty="0">
                          <a:solidFill>
                            <a:schemeClr val="bg2">
                              <a:lumMod val="50000"/>
                            </a:schemeClr>
                          </a:solidFill>
                        </a:rPr>
                        <a:t>Index</a:t>
                      </a:r>
                    </a:p>
                  </a:txBody>
                  <a:tcPr marL="91425" marR="91425" marT="91425" marB="91425"/>
                </a:tc>
                <a:tc>
                  <a:txBody>
                    <a:bodyPr/>
                    <a:lstStyle/>
                    <a:p>
                      <a:pPr lvl="0" algn="ctr">
                        <a:spcBef>
                          <a:spcPts val="0"/>
                        </a:spcBef>
                        <a:buNone/>
                      </a:pPr>
                      <a:r>
                        <a:rPr lang="en-GB" b="1">
                          <a:solidFill>
                            <a:schemeClr val="bg2">
                              <a:lumMod val="50000"/>
                            </a:schemeClr>
                          </a:solidFill>
                        </a:rPr>
                        <a:t>Size</a:t>
                      </a:r>
                    </a:p>
                  </a:txBody>
                  <a:tcPr marL="91425" marR="91425" marT="91425" marB="91425"/>
                </a:tc>
                <a:tc>
                  <a:txBody>
                    <a:bodyPr/>
                    <a:lstStyle/>
                    <a:p>
                      <a:pPr lvl="0" algn="ctr">
                        <a:spcBef>
                          <a:spcPts val="0"/>
                        </a:spcBef>
                        <a:buNone/>
                      </a:pPr>
                      <a:r>
                        <a:rPr lang="en-GB" b="1">
                          <a:solidFill>
                            <a:schemeClr val="bg2">
                              <a:lumMod val="50000"/>
                            </a:schemeClr>
                          </a:solidFill>
                        </a:rPr>
                        <a:t>Authentication Scheme</a:t>
                      </a:r>
                    </a:p>
                  </a:txBody>
                  <a:tcPr marL="91425" marR="91425" marT="91425" marB="91425"/>
                </a:tc>
                <a:extLst>
                  <a:ext uri="{0D108BD9-81ED-4DB2-BD59-A6C34878D82A}">
                    <a16:rowId xmlns:a16="http://schemas.microsoft.com/office/drawing/2014/main" val="10000"/>
                  </a:ext>
                </a:extLst>
              </a:tr>
              <a:tr h="368800">
                <a:tc>
                  <a:txBody>
                    <a:bodyPr/>
                    <a:lstStyle/>
                    <a:p>
                      <a:pPr lvl="0" algn="ctr">
                        <a:spcBef>
                          <a:spcPts val="0"/>
                        </a:spcBef>
                        <a:buNone/>
                      </a:pPr>
                      <a:r>
                        <a:rPr lang="en-GB">
                          <a:solidFill>
                            <a:schemeClr val="bg2">
                              <a:lumMod val="50000"/>
                            </a:schemeClr>
                          </a:solidFill>
                        </a:rPr>
                        <a:t>1</a:t>
                      </a:r>
                    </a:p>
                  </a:txBody>
                  <a:tcPr marL="91425" marR="91425" marT="91425" marB="91425"/>
                </a:tc>
                <a:tc rowSpan="4">
                  <a:txBody>
                    <a:bodyPr/>
                    <a:lstStyle/>
                    <a:p>
                      <a:pPr lvl="0" algn="ctr">
                        <a:spcBef>
                          <a:spcPts val="0"/>
                        </a:spcBef>
                        <a:buNone/>
                      </a:pPr>
                      <a:r>
                        <a:rPr lang="en-GB" dirty="0">
                          <a:solidFill>
                            <a:schemeClr val="bg2">
                              <a:lumMod val="50000"/>
                            </a:schemeClr>
                          </a:solidFill>
                        </a:rPr>
                        <a:t>38mm</a:t>
                      </a:r>
                    </a:p>
                  </a:txBody>
                  <a:tcPr marL="91425" marR="91425" marT="91425" marB="91425"/>
                </a:tc>
                <a:tc>
                  <a:txBody>
                    <a:bodyPr/>
                    <a:lstStyle/>
                    <a:p>
                      <a:pPr lvl="0" algn="ctr">
                        <a:spcBef>
                          <a:spcPts val="0"/>
                        </a:spcBef>
                        <a:buNone/>
                      </a:pPr>
                      <a:r>
                        <a:rPr lang="en-GB" dirty="0">
                          <a:solidFill>
                            <a:schemeClr val="bg2">
                              <a:lumMod val="50000"/>
                            </a:schemeClr>
                          </a:solidFill>
                        </a:rPr>
                        <a:t>Circular PIN</a:t>
                      </a:r>
                    </a:p>
                  </a:txBody>
                  <a:tcPr marL="91425" marR="91425" marT="91425" marB="91425"/>
                </a:tc>
                <a:extLst>
                  <a:ext uri="{0D108BD9-81ED-4DB2-BD59-A6C34878D82A}">
                    <a16:rowId xmlns:a16="http://schemas.microsoft.com/office/drawing/2014/main" val="10001"/>
                  </a:ext>
                </a:extLst>
              </a:tr>
              <a:tr h="368800">
                <a:tc>
                  <a:txBody>
                    <a:bodyPr/>
                    <a:lstStyle/>
                    <a:p>
                      <a:pPr lvl="0" algn="ctr">
                        <a:spcBef>
                          <a:spcPts val="0"/>
                        </a:spcBef>
                        <a:buNone/>
                      </a:pPr>
                      <a:r>
                        <a:rPr lang="en-GB">
                          <a:solidFill>
                            <a:schemeClr val="bg2">
                              <a:lumMod val="50000"/>
                            </a:schemeClr>
                          </a:solidFill>
                        </a:rPr>
                        <a:t>2</a:t>
                      </a:r>
                    </a:p>
                  </a:txBody>
                  <a:tcPr marL="91425" marR="91425" marT="91425" marB="91425"/>
                </a:tc>
                <a:tc vMerge="1">
                  <a:txBody>
                    <a:bodyPr/>
                    <a:lstStyle/>
                    <a:p>
                      <a:endParaRPr lang="en-US"/>
                    </a:p>
                  </a:txBody>
                  <a:tcPr/>
                </a:tc>
                <a:tc>
                  <a:txBody>
                    <a:bodyPr/>
                    <a:lstStyle/>
                    <a:p>
                      <a:pPr lvl="0" algn="ctr">
                        <a:spcBef>
                          <a:spcPts val="0"/>
                        </a:spcBef>
                        <a:buNone/>
                      </a:pPr>
                      <a:r>
                        <a:rPr lang="en-GB" dirty="0">
                          <a:solidFill>
                            <a:schemeClr val="bg2">
                              <a:lumMod val="50000"/>
                            </a:schemeClr>
                          </a:solidFill>
                        </a:rPr>
                        <a:t>Square PIN</a:t>
                      </a:r>
                    </a:p>
                  </a:txBody>
                  <a:tcPr marL="91425" marR="91425" marT="91425" marB="91425"/>
                </a:tc>
                <a:extLst>
                  <a:ext uri="{0D108BD9-81ED-4DB2-BD59-A6C34878D82A}">
                    <a16:rowId xmlns:a16="http://schemas.microsoft.com/office/drawing/2014/main" val="10002"/>
                  </a:ext>
                </a:extLst>
              </a:tr>
              <a:tr h="368800">
                <a:tc>
                  <a:txBody>
                    <a:bodyPr/>
                    <a:lstStyle/>
                    <a:p>
                      <a:pPr lvl="0" algn="ctr">
                        <a:spcBef>
                          <a:spcPts val="0"/>
                        </a:spcBef>
                        <a:buNone/>
                      </a:pPr>
                      <a:r>
                        <a:rPr lang="en-GB">
                          <a:solidFill>
                            <a:schemeClr val="bg2">
                              <a:lumMod val="50000"/>
                            </a:schemeClr>
                          </a:solidFill>
                        </a:rPr>
                        <a:t>3</a:t>
                      </a:r>
                    </a:p>
                  </a:txBody>
                  <a:tcPr marL="91425" marR="91425" marT="91425" marB="91425"/>
                </a:tc>
                <a:tc vMerge="1">
                  <a:txBody>
                    <a:bodyPr/>
                    <a:lstStyle/>
                    <a:p>
                      <a:endParaRPr lang="en-US"/>
                    </a:p>
                  </a:txBody>
                  <a:tcPr/>
                </a:tc>
                <a:tc>
                  <a:txBody>
                    <a:bodyPr/>
                    <a:lstStyle/>
                    <a:p>
                      <a:pPr lvl="0" algn="ctr">
                        <a:spcBef>
                          <a:spcPts val="0"/>
                        </a:spcBef>
                        <a:buNone/>
                      </a:pPr>
                      <a:r>
                        <a:rPr lang="en-GB" dirty="0">
                          <a:solidFill>
                            <a:schemeClr val="bg2">
                              <a:lumMod val="50000"/>
                            </a:schemeClr>
                          </a:solidFill>
                        </a:rPr>
                        <a:t>Circular Pattern</a:t>
                      </a:r>
                    </a:p>
                  </a:txBody>
                  <a:tcPr marL="91425" marR="91425" marT="91425" marB="91425"/>
                </a:tc>
                <a:extLst>
                  <a:ext uri="{0D108BD9-81ED-4DB2-BD59-A6C34878D82A}">
                    <a16:rowId xmlns:a16="http://schemas.microsoft.com/office/drawing/2014/main" val="10003"/>
                  </a:ext>
                </a:extLst>
              </a:tr>
              <a:tr h="368800">
                <a:tc>
                  <a:txBody>
                    <a:bodyPr/>
                    <a:lstStyle/>
                    <a:p>
                      <a:pPr lvl="0" algn="ctr">
                        <a:spcBef>
                          <a:spcPts val="0"/>
                        </a:spcBef>
                        <a:buNone/>
                      </a:pPr>
                      <a:r>
                        <a:rPr lang="en-GB">
                          <a:solidFill>
                            <a:schemeClr val="bg2">
                              <a:lumMod val="50000"/>
                            </a:schemeClr>
                          </a:solidFill>
                        </a:rPr>
                        <a:t>4</a:t>
                      </a:r>
                    </a:p>
                  </a:txBody>
                  <a:tcPr marL="91425" marR="91425" marT="91425" marB="91425"/>
                </a:tc>
                <a:tc vMerge="1">
                  <a:txBody>
                    <a:bodyPr/>
                    <a:lstStyle/>
                    <a:p>
                      <a:endParaRPr lang="en-US"/>
                    </a:p>
                  </a:txBody>
                  <a:tcPr/>
                </a:tc>
                <a:tc>
                  <a:txBody>
                    <a:bodyPr/>
                    <a:lstStyle/>
                    <a:p>
                      <a:pPr lvl="0" algn="ctr">
                        <a:spcBef>
                          <a:spcPts val="0"/>
                        </a:spcBef>
                        <a:buNone/>
                      </a:pPr>
                      <a:r>
                        <a:rPr lang="en-GB" dirty="0">
                          <a:solidFill>
                            <a:schemeClr val="bg2">
                              <a:lumMod val="50000"/>
                            </a:schemeClr>
                          </a:solidFill>
                        </a:rPr>
                        <a:t>Square Pattern</a:t>
                      </a:r>
                    </a:p>
                  </a:txBody>
                  <a:tcPr marL="91425" marR="91425" marT="91425" marB="91425">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4"/>
                  </a:ext>
                </a:extLst>
              </a:tr>
              <a:tr h="368800">
                <a:tc>
                  <a:txBody>
                    <a:bodyPr/>
                    <a:lstStyle/>
                    <a:p>
                      <a:pPr lvl="0" algn="ctr">
                        <a:spcBef>
                          <a:spcPts val="0"/>
                        </a:spcBef>
                        <a:buNone/>
                      </a:pPr>
                      <a:r>
                        <a:rPr lang="en-GB">
                          <a:solidFill>
                            <a:schemeClr val="bg2">
                              <a:lumMod val="50000"/>
                            </a:schemeClr>
                          </a:solidFill>
                        </a:rPr>
                        <a:t>5</a:t>
                      </a:r>
                    </a:p>
                  </a:txBody>
                  <a:tcPr marL="91425" marR="91425" marT="91425" marB="91425"/>
                </a:tc>
                <a:tc rowSpan="4">
                  <a:txBody>
                    <a:bodyPr/>
                    <a:lstStyle/>
                    <a:p>
                      <a:pPr lvl="0" algn="ctr">
                        <a:spcBef>
                          <a:spcPts val="0"/>
                        </a:spcBef>
                        <a:buNone/>
                      </a:pPr>
                      <a:r>
                        <a:rPr lang="en-GB">
                          <a:solidFill>
                            <a:schemeClr val="bg2">
                              <a:lumMod val="50000"/>
                            </a:schemeClr>
                          </a:solidFill>
                        </a:rPr>
                        <a:t>42mm</a:t>
                      </a:r>
                    </a:p>
                  </a:txBody>
                  <a:tcPr marL="91425" marR="91425" marT="91425" marB="91425">
                    <a:lnR w="9525" cap="flat" cmpd="sng">
                      <a:solidFill>
                        <a:srgbClr val="9E9E9E"/>
                      </a:solidFill>
                      <a:prstDash val="solid"/>
                      <a:round/>
                      <a:headEnd type="none" w="med" len="med"/>
                      <a:tailEnd type="none" w="med" len="med"/>
                    </a:lnR>
                  </a:tcPr>
                </a:tc>
                <a:tc>
                  <a:txBody>
                    <a:bodyPr/>
                    <a:lstStyle/>
                    <a:p>
                      <a:pPr lvl="0" algn="ctr" rtl="0">
                        <a:spcBef>
                          <a:spcPts val="0"/>
                        </a:spcBef>
                        <a:buNone/>
                      </a:pPr>
                      <a:r>
                        <a:rPr lang="en-GB" dirty="0">
                          <a:solidFill>
                            <a:schemeClr val="bg2">
                              <a:lumMod val="50000"/>
                            </a:schemeClr>
                          </a:solidFill>
                        </a:rPr>
                        <a:t>Circular PIN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5"/>
                  </a:ext>
                </a:extLst>
              </a:tr>
              <a:tr h="368800">
                <a:tc>
                  <a:txBody>
                    <a:bodyPr/>
                    <a:lstStyle/>
                    <a:p>
                      <a:pPr lvl="0" algn="ctr">
                        <a:spcBef>
                          <a:spcPts val="0"/>
                        </a:spcBef>
                        <a:buNone/>
                      </a:pPr>
                      <a:r>
                        <a:rPr lang="en-GB">
                          <a:solidFill>
                            <a:schemeClr val="bg2">
                              <a:lumMod val="50000"/>
                            </a:schemeClr>
                          </a:solidFill>
                        </a:rPr>
                        <a:t>6</a:t>
                      </a:r>
                    </a:p>
                  </a:txBody>
                  <a:tcPr marL="91425" marR="91425" marT="91425" marB="91425"/>
                </a:tc>
                <a:tc vMerge="1">
                  <a:txBody>
                    <a:bodyPr/>
                    <a:lstStyle/>
                    <a:p>
                      <a:endParaRPr lang="en-US"/>
                    </a:p>
                  </a:txBody>
                  <a:tcPr/>
                </a:tc>
                <a:tc>
                  <a:txBody>
                    <a:bodyPr/>
                    <a:lstStyle/>
                    <a:p>
                      <a:pPr lvl="0" algn="ctr" rtl="0">
                        <a:spcBef>
                          <a:spcPts val="0"/>
                        </a:spcBef>
                        <a:buNone/>
                      </a:pPr>
                      <a:r>
                        <a:rPr lang="en-GB">
                          <a:solidFill>
                            <a:schemeClr val="bg2">
                              <a:lumMod val="50000"/>
                            </a:schemeClr>
                          </a:solidFill>
                        </a:rPr>
                        <a:t>Square PIN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6"/>
                  </a:ext>
                </a:extLst>
              </a:tr>
              <a:tr h="368800">
                <a:tc>
                  <a:txBody>
                    <a:bodyPr/>
                    <a:lstStyle/>
                    <a:p>
                      <a:pPr lvl="0" algn="ctr">
                        <a:spcBef>
                          <a:spcPts val="0"/>
                        </a:spcBef>
                        <a:buNone/>
                      </a:pPr>
                      <a:r>
                        <a:rPr lang="en-GB">
                          <a:solidFill>
                            <a:schemeClr val="bg2">
                              <a:lumMod val="50000"/>
                            </a:schemeClr>
                          </a:solidFill>
                        </a:rPr>
                        <a:t>7</a:t>
                      </a:r>
                    </a:p>
                  </a:txBody>
                  <a:tcPr marL="91425" marR="91425" marT="91425" marB="91425"/>
                </a:tc>
                <a:tc vMerge="1">
                  <a:txBody>
                    <a:bodyPr/>
                    <a:lstStyle/>
                    <a:p>
                      <a:endParaRPr lang="en-US"/>
                    </a:p>
                  </a:txBody>
                  <a:tcPr/>
                </a:tc>
                <a:tc>
                  <a:txBody>
                    <a:bodyPr/>
                    <a:lstStyle/>
                    <a:p>
                      <a:pPr lvl="0" algn="ctr" rtl="0">
                        <a:spcBef>
                          <a:spcPts val="0"/>
                        </a:spcBef>
                        <a:buNone/>
                      </a:pPr>
                      <a:r>
                        <a:rPr lang="en-GB">
                          <a:solidFill>
                            <a:schemeClr val="bg2">
                              <a:lumMod val="50000"/>
                            </a:schemeClr>
                          </a:solidFill>
                        </a:rPr>
                        <a:t>Circular Pattern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7"/>
                  </a:ext>
                </a:extLst>
              </a:tr>
              <a:tr h="368800">
                <a:tc>
                  <a:txBody>
                    <a:bodyPr/>
                    <a:lstStyle/>
                    <a:p>
                      <a:pPr lvl="0" algn="ctr">
                        <a:spcBef>
                          <a:spcPts val="0"/>
                        </a:spcBef>
                        <a:buNone/>
                      </a:pPr>
                      <a:r>
                        <a:rPr lang="en-GB">
                          <a:solidFill>
                            <a:schemeClr val="bg2">
                              <a:lumMod val="50000"/>
                            </a:schemeClr>
                          </a:solidFill>
                        </a:rPr>
                        <a:t>8</a:t>
                      </a:r>
                    </a:p>
                  </a:txBody>
                  <a:tcPr marL="91425" marR="91425" marT="91425" marB="91425"/>
                </a:tc>
                <a:tc vMerge="1">
                  <a:txBody>
                    <a:bodyPr/>
                    <a:lstStyle/>
                    <a:p>
                      <a:endParaRPr lang="en-US"/>
                    </a:p>
                  </a:txBody>
                  <a:tcPr/>
                </a:tc>
                <a:tc>
                  <a:txBody>
                    <a:bodyPr/>
                    <a:lstStyle/>
                    <a:p>
                      <a:pPr lvl="0" algn="ctr" rtl="0">
                        <a:spcBef>
                          <a:spcPts val="0"/>
                        </a:spcBef>
                        <a:buNone/>
                      </a:pPr>
                      <a:r>
                        <a:rPr lang="en-GB" dirty="0">
                          <a:solidFill>
                            <a:schemeClr val="bg2">
                              <a:lumMod val="50000"/>
                            </a:schemeClr>
                          </a:solidFill>
                        </a:rPr>
                        <a:t>Square Pattern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2" name="Rectangle 1"/>
          <p:cNvSpPr/>
          <p:nvPr/>
        </p:nvSpPr>
        <p:spPr>
          <a:xfrm>
            <a:off x="1143892" y="1730559"/>
            <a:ext cx="892968" cy="348822"/>
          </a:xfrm>
          <a:prstGeom prst="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14" name="Rectangle 13"/>
          <p:cNvSpPr/>
          <p:nvPr/>
        </p:nvSpPr>
        <p:spPr>
          <a:xfrm>
            <a:off x="1143892" y="3312557"/>
            <a:ext cx="892968" cy="3488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rgbClr val="FF0000"/>
              </a:solidFill>
            </a:endParaRPr>
          </a:p>
        </p:txBody>
      </p:sp>
      <p:sp>
        <p:nvSpPr>
          <p:cNvPr id="3" name="Rectangle 2"/>
          <p:cNvSpPr/>
          <p:nvPr/>
        </p:nvSpPr>
        <p:spPr>
          <a:xfrm>
            <a:off x="6939624" y="1311393"/>
            <a:ext cx="1645920" cy="164592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095072" y="1311393"/>
            <a:ext cx="1490472" cy="1490472"/>
          </a:xfrm>
          <a:prstGeom prst="rect">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stCxn id="7" idx="1"/>
          </p:cNvCxnSpPr>
          <p:nvPr/>
        </p:nvCxnSpPr>
        <p:spPr>
          <a:xfrm flipH="1">
            <a:off x="7095072" y="1461885"/>
            <a:ext cx="449356" cy="0"/>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069684" y="1461885"/>
            <a:ext cx="515860" cy="0"/>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544428" y="1331080"/>
            <a:ext cx="749543" cy="261610"/>
          </a:xfrm>
          <a:prstGeom prst="rect">
            <a:avLst/>
          </a:prstGeom>
          <a:noFill/>
        </p:spPr>
        <p:txBody>
          <a:bodyPr wrap="square" rtlCol="0">
            <a:spAutoFit/>
          </a:bodyPr>
          <a:lstStyle/>
          <a:p>
            <a:r>
              <a:rPr lang="en-US" sz="1100" dirty="0"/>
              <a:t>38mm</a:t>
            </a:r>
          </a:p>
        </p:txBody>
      </p:sp>
      <p:cxnSp>
        <p:nvCxnSpPr>
          <p:cNvPr id="21" name="Straight Arrow Connector 20"/>
          <p:cNvCxnSpPr>
            <a:stCxn id="23" idx="1"/>
          </p:cNvCxnSpPr>
          <p:nvPr/>
        </p:nvCxnSpPr>
        <p:spPr>
          <a:xfrm flipH="1">
            <a:off x="6939624" y="2525890"/>
            <a:ext cx="59627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8069684" y="2525890"/>
            <a:ext cx="51586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535899" y="2395085"/>
            <a:ext cx="749543" cy="261610"/>
          </a:xfrm>
          <a:prstGeom prst="rect">
            <a:avLst/>
          </a:prstGeom>
          <a:noFill/>
        </p:spPr>
        <p:txBody>
          <a:bodyPr wrap="square" rtlCol="0">
            <a:spAutoFit/>
          </a:bodyPr>
          <a:lstStyle/>
          <a:p>
            <a:r>
              <a:rPr lang="en-US" sz="1100" dirty="0"/>
              <a:t>42mm</a:t>
            </a:r>
          </a:p>
        </p:txBody>
      </p:sp>
      <p:sp>
        <p:nvSpPr>
          <p:cNvPr id="13" name="Oval 12"/>
          <p:cNvSpPr/>
          <p:nvPr/>
        </p:nvSpPr>
        <p:spPr>
          <a:xfrm>
            <a:off x="4652869" y="1322880"/>
            <a:ext cx="1645920" cy="16459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730593" y="1400604"/>
            <a:ext cx="1490472" cy="1490472"/>
          </a:xfrm>
          <a:prstGeom prst="ellipse">
            <a:avLst/>
          </a:prstGeom>
          <a:noFill/>
          <a:ln w="38100">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stCxn id="27" idx="3"/>
            <a:endCxn id="30" idx="7"/>
          </p:cNvCxnSpPr>
          <p:nvPr/>
        </p:nvCxnSpPr>
        <p:spPr>
          <a:xfrm flipV="1">
            <a:off x="5501692" y="1618879"/>
            <a:ext cx="501098" cy="501098"/>
          </a:xfrm>
          <a:prstGeom prst="straightConnector1">
            <a:avLst/>
          </a:prstGeom>
          <a:ln w="190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7" idx="0"/>
            <a:endCxn id="13" idx="2"/>
          </p:cNvCxnSpPr>
          <p:nvPr/>
        </p:nvCxnSpPr>
        <p:spPr>
          <a:xfrm flipH="1" flipV="1">
            <a:off x="4652869" y="2145840"/>
            <a:ext cx="82296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flipH="1" flipV="1">
            <a:off x="5439253" y="2109264"/>
            <a:ext cx="73152" cy="73152"/>
          </a:xfrm>
          <a:prstGeom prst="ellipse">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4765148" y="1889587"/>
            <a:ext cx="749543" cy="261610"/>
          </a:xfrm>
          <a:prstGeom prst="rect">
            <a:avLst/>
          </a:prstGeom>
          <a:noFill/>
        </p:spPr>
        <p:txBody>
          <a:bodyPr wrap="square" rtlCol="0">
            <a:spAutoFit/>
          </a:bodyPr>
          <a:lstStyle/>
          <a:p>
            <a:r>
              <a:rPr lang="en-US" sz="1100" dirty="0"/>
              <a:t>21mm</a:t>
            </a:r>
          </a:p>
        </p:txBody>
      </p:sp>
      <p:sp>
        <p:nvSpPr>
          <p:cNvPr id="47" name="TextBox 46"/>
          <p:cNvSpPr txBox="1"/>
          <p:nvPr/>
        </p:nvSpPr>
        <p:spPr>
          <a:xfrm rot="18672495">
            <a:off x="5322550" y="1601346"/>
            <a:ext cx="749543" cy="261610"/>
          </a:xfrm>
          <a:prstGeom prst="rect">
            <a:avLst/>
          </a:prstGeom>
          <a:noFill/>
        </p:spPr>
        <p:txBody>
          <a:bodyPr wrap="square" rtlCol="0">
            <a:spAutoFit/>
          </a:bodyPr>
          <a:lstStyle/>
          <a:p>
            <a:r>
              <a:rPr lang="en-US" sz="1100" dirty="0"/>
              <a:t>19mm</a:t>
            </a:r>
          </a:p>
        </p:txBody>
      </p:sp>
      <p:sp>
        <p:nvSpPr>
          <p:cNvPr id="49" name="Shape 104"/>
          <p:cNvSpPr txBox="1"/>
          <p:nvPr/>
        </p:nvSpPr>
        <p:spPr>
          <a:xfrm>
            <a:off x="6837444" y="3024374"/>
            <a:ext cx="1748100" cy="297300"/>
          </a:xfrm>
          <a:prstGeom prst="rect">
            <a:avLst/>
          </a:prstGeom>
          <a:noFill/>
          <a:ln>
            <a:noFill/>
          </a:ln>
        </p:spPr>
        <p:txBody>
          <a:bodyPr wrap="square" lIns="91425" tIns="91425" rIns="91425" bIns="91425" anchor="t" anchorCtr="0">
            <a:noAutofit/>
          </a:bodyPr>
          <a:lstStyle/>
          <a:p>
            <a:pPr lvl="0">
              <a:spcBef>
                <a:spcPts val="0"/>
              </a:spcBef>
              <a:buNone/>
            </a:pPr>
            <a:r>
              <a:rPr lang="en-GB" dirty="0"/>
              <a:t>(a) Square setting</a:t>
            </a:r>
          </a:p>
        </p:txBody>
      </p:sp>
      <p:sp>
        <p:nvSpPr>
          <p:cNvPr id="50" name="Shape 104"/>
          <p:cNvSpPr txBox="1"/>
          <p:nvPr/>
        </p:nvSpPr>
        <p:spPr>
          <a:xfrm>
            <a:off x="4652869" y="3035802"/>
            <a:ext cx="1748100" cy="297300"/>
          </a:xfrm>
          <a:prstGeom prst="rect">
            <a:avLst/>
          </a:prstGeom>
          <a:noFill/>
          <a:ln>
            <a:noFill/>
          </a:ln>
        </p:spPr>
        <p:txBody>
          <a:bodyPr wrap="square" lIns="91425" tIns="91425" rIns="91425" bIns="91425" anchor="t" anchorCtr="0">
            <a:noAutofit/>
          </a:bodyPr>
          <a:lstStyle/>
          <a:p>
            <a:pPr lvl="0">
              <a:spcBef>
                <a:spcPts val="0"/>
              </a:spcBef>
              <a:buNone/>
            </a:pPr>
            <a:r>
              <a:rPr lang="en-GB" dirty="0"/>
              <a:t>(a) Circular Setting</a:t>
            </a:r>
          </a:p>
        </p:txBody>
      </p:sp>
      <p:sp>
        <p:nvSpPr>
          <p:cNvPr id="52" name="Rounded Rectangle 51"/>
          <p:cNvSpPr/>
          <p:nvPr/>
        </p:nvSpPr>
        <p:spPr>
          <a:xfrm>
            <a:off x="4674180" y="3569853"/>
            <a:ext cx="3975440" cy="1209412"/>
          </a:xfrm>
          <a:prstGeom prst="roundRect">
            <a:avLst/>
          </a:prstGeom>
          <a:solidFill>
            <a:schemeClr val="tx1">
              <a:lumMod val="50000"/>
            </a:schemeClr>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Diameter/edge difference: </a:t>
            </a:r>
            <a:r>
              <a:rPr lang="en-US" sz="1600" b="1" dirty="0"/>
              <a:t>9.52%</a:t>
            </a:r>
          </a:p>
          <a:p>
            <a:r>
              <a:rPr lang="en-US" sz="1600" dirty="0"/>
              <a:t>Area difference: </a:t>
            </a:r>
            <a:r>
              <a:rPr lang="en-US" sz="1600" b="1" dirty="0"/>
              <a:t>18.14%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15" name="Shape 100"/>
          <p:cNvPicPr preferRelativeResize="0"/>
          <p:nvPr/>
        </p:nvPicPr>
        <p:blipFill>
          <a:blip r:embed="rId3">
            <a:alphaModFix/>
          </a:blip>
          <a:stretch>
            <a:fillRect/>
          </a:stretch>
        </p:blipFill>
        <p:spPr>
          <a:xfrm>
            <a:off x="4740749" y="1206650"/>
            <a:ext cx="1468875" cy="1468875"/>
          </a:xfrm>
          <a:prstGeom prst="rect">
            <a:avLst/>
          </a:prstGeom>
          <a:noFill/>
          <a:ln>
            <a:noFill/>
          </a:ln>
        </p:spPr>
      </p:pic>
      <p:sp>
        <p:nvSpPr>
          <p:cNvPr id="98" name="Shape 98"/>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a:spcBef>
                <a:spcPts val="0"/>
              </a:spcBef>
              <a:buNone/>
            </a:pPr>
            <a:r>
              <a:rPr lang="en-GB" sz="2800" dirty="0">
                <a:solidFill>
                  <a:schemeClr val="bg2">
                    <a:lumMod val="50000"/>
                  </a:schemeClr>
                </a:solidFill>
                <a:latin typeface="+mn-lt"/>
              </a:rPr>
              <a:t>Experiment Design – IV3: Authentication Method </a:t>
            </a:r>
          </a:p>
        </p:txBody>
      </p:sp>
      <p:graphicFrame>
        <p:nvGraphicFramePr>
          <p:cNvPr id="99" name="Shape 99"/>
          <p:cNvGraphicFramePr/>
          <p:nvPr>
            <p:extLst>
              <p:ext uri="{D42A27DB-BD31-4B8C-83A1-F6EECF244321}">
                <p14:modId xmlns:p14="http://schemas.microsoft.com/office/powerpoint/2010/main" val="3619168495"/>
              </p:ext>
            </p:extLst>
          </p:nvPr>
        </p:nvGraphicFramePr>
        <p:xfrm>
          <a:off x="436975" y="1206650"/>
          <a:ext cx="3931800" cy="3687905"/>
        </p:xfrm>
        <a:graphic>
          <a:graphicData uri="http://schemas.openxmlformats.org/drawingml/2006/table">
            <a:tbl>
              <a:tblPr>
                <a:noFill/>
                <a:tableStyleId>{ED9B46DA-C9ED-42D2-9D90-66B365CBDA6A}</a:tableStyleId>
              </a:tblPr>
              <a:tblGrid>
                <a:gridCol w="696025">
                  <a:extLst>
                    <a:ext uri="{9D8B030D-6E8A-4147-A177-3AD203B41FA5}">
                      <a16:colId xmlns:a16="http://schemas.microsoft.com/office/drawing/2014/main" val="20000"/>
                    </a:ext>
                  </a:extLst>
                </a:gridCol>
                <a:gridCol w="899000">
                  <a:extLst>
                    <a:ext uri="{9D8B030D-6E8A-4147-A177-3AD203B41FA5}">
                      <a16:colId xmlns:a16="http://schemas.microsoft.com/office/drawing/2014/main" val="20001"/>
                    </a:ext>
                  </a:extLst>
                </a:gridCol>
                <a:gridCol w="2336775">
                  <a:extLst>
                    <a:ext uri="{9D8B030D-6E8A-4147-A177-3AD203B41FA5}">
                      <a16:colId xmlns:a16="http://schemas.microsoft.com/office/drawing/2014/main" val="20002"/>
                    </a:ext>
                  </a:extLst>
                </a:gridCol>
              </a:tblGrid>
              <a:tr h="518225">
                <a:tc>
                  <a:txBody>
                    <a:bodyPr/>
                    <a:lstStyle/>
                    <a:p>
                      <a:pPr lvl="0" algn="ctr">
                        <a:spcBef>
                          <a:spcPts val="0"/>
                        </a:spcBef>
                        <a:buNone/>
                      </a:pPr>
                      <a:r>
                        <a:rPr lang="en-GB" b="1" dirty="0">
                          <a:solidFill>
                            <a:schemeClr val="bg2">
                              <a:lumMod val="50000"/>
                            </a:schemeClr>
                          </a:solidFill>
                        </a:rPr>
                        <a:t>Index</a:t>
                      </a:r>
                    </a:p>
                  </a:txBody>
                  <a:tcPr marL="91425" marR="91425" marT="91425" marB="91425"/>
                </a:tc>
                <a:tc>
                  <a:txBody>
                    <a:bodyPr/>
                    <a:lstStyle/>
                    <a:p>
                      <a:pPr lvl="0" algn="ctr">
                        <a:spcBef>
                          <a:spcPts val="0"/>
                        </a:spcBef>
                        <a:buNone/>
                      </a:pPr>
                      <a:r>
                        <a:rPr lang="en-GB" b="1">
                          <a:solidFill>
                            <a:schemeClr val="bg2">
                              <a:lumMod val="50000"/>
                            </a:schemeClr>
                          </a:solidFill>
                        </a:rPr>
                        <a:t>Size</a:t>
                      </a:r>
                    </a:p>
                  </a:txBody>
                  <a:tcPr marL="91425" marR="91425" marT="91425" marB="91425"/>
                </a:tc>
                <a:tc>
                  <a:txBody>
                    <a:bodyPr/>
                    <a:lstStyle/>
                    <a:p>
                      <a:pPr lvl="0" algn="ctr">
                        <a:spcBef>
                          <a:spcPts val="0"/>
                        </a:spcBef>
                        <a:buNone/>
                      </a:pPr>
                      <a:r>
                        <a:rPr lang="en-GB" b="1">
                          <a:solidFill>
                            <a:schemeClr val="bg2">
                              <a:lumMod val="50000"/>
                            </a:schemeClr>
                          </a:solidFill>
                        </a:rPr>
                        <a:t>Authentication Scheme</a:t>
                      </a:r>
                    </a:p>
                  </a:txBody>
                  <a:tcPr marL="91425" marR="91425" marT="91425" marB="91425"/>
                </a:tc>
                <a:extLst>
                  <a:ext uri="{0D108BD9-81ED-4DB2-BD59-A6C34878D82A}">
                    <a16:rowId xmlns:a16="http://schemas.microsoft.com/office/drawing/2014/main" val="10000"/>
                  </a:ext>
                </a:extLst>
              </a:tr>
              <a:tr h="368800">
                <a:tc>
                  <a:txBody>
                    <a:bodyPr/>
                    <a:lstStyle/>
                    <a:p>
                      <a:pPr lvl="0" algn="ctr">
                        <a:spcBef>
                          <a:spcPts val="0"/>
                        </a:spcBef>
                        <a:buNone/>
                      </a:pPr>
                      <a:r>
                        <a:rPr lang="en-GB">
                          <a:solidFill>
                            <a:schemeClr val="bg2">
                              <a:lumMod val="50000"/>
                            </a:schemeClr>
                          </a:solidFill>
                        </a:rPr>
                        <a:t>1</a:t>
                      </a:r>
                    </a:p>
                  </a:txBody>
                  <a:tcPr marL="91425" marR="91425" marT="91425" marB="91425"/>
                </a:tc>
                <a:tc rowSpan="4">
                  <a:txBody>
                    <a:bodyPr/>
                    <a:lstStyle/>
                    <a:p>
                      <a:pPr lvl="0" algn="ctr">
                        <a:spcBef>
                          <a:spcPts val="0"/>
                        </a:spcBef>
                        <a:buNone/>
                      </a:pPr>
                      <a:r>
                        <a:rPr lang="en-GB" dirty="0">
                          <a:solidFill>
                            <a:schemeClr val="bg2">
                              <a:lumMod val="50000"/>
                            </a:schemeClr>
                          </a:solidFill>
                        </a:rPr>
                        <a:t>38mm</a:t>
                      </a:r>
                    </a:p>
                  </a:txBody>
                  <a:tcPr marL="91425" marR="91425" marT="91425" marB="91425"/>
                </a:tc>
                <a:tc>
                  <a:txBody>
                    <a:bodyPr/>
                    <a:lstStyle/>
                    <a:p>
                      <a:pPr lvl="0" algn="ctr">
                        <a:spcBef>
                          <a:spcPts val="0"/>
                        </a:spcBef>
                        <a:buNone/>
                      </a:pPr>
                      <a:r>
                        <a:rPr lang="en-GB" dirty="0">
                          <a:solidFill>
                            <a:schemeClr val="bg2">
                              <a:lumMod val="50000"/>
                            </a:schemeClr>
                          </a:solidFill>
                        </a:rPr>
                        <a:t>Circular </a:t>
                      </a:r>
                      <a:r>
                        <a:rPr lang="en-GB" b="1" dirty="0">
                          <a:solidFill>
                            <a:schemeClr val="tx1">
                              <a:lumMod val="50000"/>
                            </a:schemeClr>
                          </a:solidFill>
                        </a:rPr>
                        <a:t>PIN</a:t>
                      </a:r>
                    </a:p>
                  </a:txBody>
                  <a:tcPr marL="91425" marR="91425" marT="91425" marB="91425"/>
                </a:tc>
                <a:extLst>
                  <a:ext uri="{0D108BD9-81ED-4DB2-BD59-A6C34878D82A}">
                    <a16:rowId xmlns:a16="http://schemas.microsoft.com/office/drawing/2014/main" val="10001"/>
                  </a:ext>
                </a:extLst>
              </a:tr>
              <a:tr h="368800">
                <a:tc>
                  <a:txBody>
                    <a:bodyPr/>
                    <a:lstStyle/>
                    <a:p>
                      <a:pPr lvl="0" algn="ctr">
                        <a:spcBef>
                          <a:spcPts val="0"/>
                        </a:spcBef>
                        <a:buNone/>
                      </a:pPr>
                      <a:r>
                        <a:rPr lang="en-GB">
                          <a:solidFill>
                            <a:schemeClr val="bg2">
                              <a:lumMod val="50000"/>
                            </a:schemeClr>
                          </a:solidFill>
                        </a:rPr>
                        <a:t>2</a:t>
                      </a:r>
                    </a:p>
                  </a:txBody>
                  <a:tcPr marL="91425" marR="91425" marT="91425" marB="91425"/>
                </a:tc>
                <a:tc vMerge="1">
                  <a:txBody>
                    <a:bodyPr/>
                    <a:lstStyle/>
                    <a:p>
                      <a:endParaRPr lang="en-US"/>
                    </a:p>
                  </a:txBody>
                  <a:tcPr/>
                </a:tc>
                <a:tc>
                  <a:txBody>
                    <a:bodyPr/>
                    <a:lstStyle/>
                    <a:p>
                      <a:pPr lvl="0" algn="ctr">
                        <a:spcBef>
                          <a:spcPts val="0"/>
                        </a:spcBef>
                        <a:buNone/>
                      </a:pPr>
                      <a:r>
                        <a:rPr lang="en-GB" dirty="0">
                          <a:solidFill>
                            <a:schemeClr val="bg2">
                              <a:lumMod val="50000"/>
                            </a:schemeClr>
                          </a:solidFill>
                        </a:rPr>
                        <a:t>Square </a:t>
                      </a:r>
                      <a:r>
                        <a:rPr lang="en-GB" b="1" dirty="0">
                          <a:solidFill>
                            <a:schemeClr val="tx1">
                              <a:lumMod val="50000"/>
                            </a:schemeClr>
                          </a:solidFill>
                        </a:rPr>
                        <a:t>PIN</a:t>
                      </a:r>
                    </a:p>
                  </a:txBody>
                  <a:tcPr marL="91425" marR="91425" marT="91425" marB="91425"/>
                </a:tc>
                <a:extLst>
                  <a:ext uri="{0D108BD9-81ED-4DB2-BD59-A6C34878D82A}">
                    <a16:rowId xmlns:a16="http://schemas.microsoft.com/office/drawing/2014/main" val="10002"/>
                  </a:ext>
                </a:extLst>
              </a:tr>
              <a:tr h="368800">
                <a:tc>
                  <a:txBody>
                    <a:bodyPr/>
                    <a:lstStyle/>
                    <a:p>
                      <a:pPr lvl="0" algn="ctr">
                        <a:spcBef>
                          <a:spcPts val="0"/>
                        </a:spcBef>
                        <a:buNone/>
                      </a:pPr>
                      <a:r>
                        <a:rPr lang="en-GB">
                          <a:solidFill>
                            <a:schemeClr val="bg2">
                              <a:lumMod val="50000"/>
                            </a:schemeClr>
                          </a:solidFill>
                        </a:rPr>
                        <a:t>3</a:t>
                      </a:r>
                    </a:p>
                  </a:txBody>
                  <a:tcPr marL="91425" marR="91425" marT="91425" marB="91425"/>
                </a:tc>
                <a:tc vMerge="1">
                  <a:txBody>
                    <a:bodyPr/>
                    <a:lstStyle/>
                    <a:p>
                      <a:endParaRPr lang="en-US"/>
                    </a:p>
                  </a:txBody>
                  <a:tcPr/>
                </a:tc>
                <a:tc>
                  <a:txBody>
                    <a:bodyPr/>
                    <a:lstStyle/>
                    <a:p>
                      <a:pPr lvl="0" algn="ctr">
                        <a:spcBef>
                          <a:spcPts val="0"/>
                        </a:spcBef>
                        <a:buNone/>
                      </a:pPr>
                      <a:r>
                        <a:rPr lang="en-GB" dirty="0">
                          <a:solidFill>
                            <a:schemeClr val="bg2">
                              <a:lumMod val="50000"/>
                            </a:schemeClr>
                          </a:solidFill>
                        </a:rPr>
                        <a:t>Circular </a:t>
                      </a:r>
                      <a:r>
                        <a:rPr lang="en-GB" b="1" dirty="0">
                          <a:solidFill>
                            <a:srgbClr val="FF0000"/>
                          </a:solidFill>
                        </a:rPr>
                        <a:t>Pattern</a:t>
                      </a:r>
                    </a:p>
                  </a:txBody>
                  <a:tcPr marL="91425" marR="91425" marT="91425" marB="91425"/>
                </a:tc>
                <a:extLst>
                  <a:ext uri="{0D108BD9-81ED-4DB2-BD59-A6C34878D82A}">
                    <a16:rowId xmlns:a16="http://schemas.microsoft.com/office/drawing/2014/main" val="10003"/>
                  </a:ext>
                </a:extLst>
              </a:tr>
              <a:tr h="368800">
                <a:tc>
                  <a:txBody>
                    <a:bodyPr/>
                    <a:lstStyle/>
                    <a:p>
                      <a:pPr lvl="0" algn="ctr">
                        <a:spcBef>
                          <a:spcPts val="0"/>
                        </a:spcBef>
                        <a:buNone/>
                      </a:pPr>
                      <a:r>
                        <a:rPr lang="en-GB">
                          <a:solidFill>
                            <a:schemeClr val="bg2">
                              <a:lumMod val="50000"/>
                            </a:schemeClr>
                          </a:solidFill>
                        </a:rPr>
                        <a:t>4</a:t>
                      </a:r>
                    </a:p>
                  </a:txBody>
                  <a:tcPr marL="91425" marR="91425" marT="91425" marB="91425"/>
                </a:tc>
                <a:tc vMerge="1">
                  <a:txBody>
                    <a:bodyPr/>
                    <a:lstStyle/>
                    <a:p>
                      <a:endParaRPr lang="en-US"/>
                    </a:p>
                  </a:txBody>
                  <a:tcPr/>
                </a:tc>
                <a:tc>
                  <a:txBody>
                    <a:bodyPr/>
                    <a:lstStyle/>
                    <a:p>
                      <a:pPr lvl="0" algn="ctr">
                        <a:spcBef>
                          <a:spcPts val="0"/>
                        </a:spcBef>
                        <a:buNone/>
                      </a:pPr>
                      <a:r>
                        <a:rPr lang="en-GB" dirty="0">
                          <a:solidFill>
                            <a:schemeClr val="bg2">
                              <a:lumMod val="50000"/>
                            </a:schemeClr>
                          </a:solidFill>
                        </a:rPr>
                        <a:t>Square </a:t>
                      </a:r>
                      <a:r>
                        <a:rPr lang="en-GB" b="1" dirty="0">
                          <a:solidFill>
                            <a:srgbClr val="FF0000"/>
                          </a:solidFill>
                        </a:rPr>
                        <a:t>Pattern</a:t>
                      </a:r>
                    </a:p>
                  </a:txBody>
                  <a:tcPr marL="91425" marR="91425" marT="91425" marB="91425">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4"/>
                  </a:ext>
                </a:extLst>
              </a:tr>
              <a:tr h="368800">
                <a:tc>
                  <a:txBody>
                    <a:bodyPr/>
                    <a:lstStyle/>
                    <a:p>
                      <a:pPr lvl="0" algn="ctr">
                        <a:spcBef>
                          <a:spcPts val="0"/>
                        </a:spcBef>
                        <a:buNone/>
                      </a:pPr>
                      <a:r>
                        <a:rPr lang="en-GB">
                          <a:solidFill>
                            <a:schemeClr val="bg2">
                              <a:lumMod val="50000"/>
                            </a:schemeClr>
                          </a:solidFill>
                        </a:rPr>
                        <a:t>5</a:t>
                      </a:r>
                    </a:p>
                  </a:txBody>
                  <a:tcPr marL="91425" marR="91425" marT="91425" marB="91425"/>
                </a:tc>
                <a:tc rowSpan="4">
                  <a:txBody>
                    <a:bodyPr/>
                    <a:lstStyle/>
                    <a:p>
                      <a:pPr lvl="0" algn="ctr">
                        <a:spcBef>
                          <a:spcPts val="0"/>
                        </a:spcBef>
                        <a:buNone/>
                      </a:pPr>
                      <a:r>
                        <a:rPr lang="en-GB">
                          <a:solidFill>
                            <a:schemeClr val="bg2">
                              <a:lumMod val="50000"/>
                            </a:schemeClr>
                          </a:solidFill>
                        </a:rPr>
                        <a:t>42mm</a:t>
                      </a:r>
                    </a:p>
                  </a:txBody>
                  <a:tcPr marL="91425" marR="91425" marT="91425" marB="91425">
                    <a:lnR w="9525" cap="flat" cmpd="sng">
                      <a:solidFill>
                        <a:srgbClr val="9E9E9E"/>
                      </a:solidFill>
                      <a:prstDash val="solid"/>
                      <a:round/>
                      <a:headEnd type="none" w="med" len="med"/>
                      <a:tailEnd type="none" w="med" len="med"/>
                    </a:lnR>
                  </a:tcPr>
                </a:tc>
                <a:tc>
                  <a:txBody>
                    <a:bodyPr/>
                    <a:lstStyle/>
                    <a:p>
                      <a:pPr lvl="0" algn="ctr" rtl="0">
                        <a:spcBef>
                          <a:spcPts val="0"/>
                        </a:spcBef>
                        <a:buNone/>
                      </a:pPr>
                      <a:r>
                        <a:rPr lang="en-GB" dirty="0">
                          <a:solidFill>
                            <a:schemeClr val="bg2">
                              <a:lumMod val="50000"/>
                            </a:schemeClr>
                          </a:solidFill>
                        </a:rPr>
                        <a:t>Circular </a:t>
                      </a:r>
                      <a:r>
                        <a:rPr lang="en-GB" b="1" dirty="0">
                          <a:solidFill>
                            <a:schemeClr val="tx1">
                              <a:lumMod val="50000"/>
                            </a:schemeClr>
                          </a:solidFill>
                        </a:rPr>
                        <a:t>PIN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5"/>
                  </a:ext>
                </a:extLst>
              </a:tr>
              <a:tr h="368800">
                <a:tc>
                  <a:txBody>
                    <a:bodyPr/>
                    <a:lstStyle/>
                    <a:p>
                      <a:pPr lvl="0" algn="ctr">
                        <a:spcBef>
                          <a:spcPts val="0"/>
                        </a:spcBef>
                        <a:buNone/>
                      </a:pPr>
                      <a:r>
                        <a:rPr lang="en-GB">
                          <a:solidFill>
                            <a:schemeClr val="bg2">
                              <a:lumMod val="50000"/>
                            </a:schemeClr>
                          </a:solidFill>
                        </a:rPr>
                        <a:t>6</a:t>
                      </a:r>
                    </a:p>
                  </a:txBody>
                  <a:tcPr marL="91425" marR="91425" marT="91425" marB="91425"/>
                </a:tc>
                <a:tc vMerge="1">
                  <a:txBody>
                    <a:bodyPr/>
                    <a:lstStyle/>
                    <a:p>
                      <a:endParaRPr lang="en-US"/>
                    </a:p>
                  </a:txBody>
                  <a:tcPr/>
                </a:tc>
                <a:tc>
                  <a:txBody>
                    <a:bodyPr/>
                    <a:lstStyle/>
                    <a:p>
                      <a:pPr lvl="0" algn="ctr" rtl="0">
                        <a:spcBef>
                          <a:spcPts val="0"/>
                        </a:spcBef>
                        <a:buNone/>
                      </a:pPr>
                      <a:r>
                        <a:rPr lang="en-GB" dirty="0">
                          <a:solidFill>
                            <a:schemeClr val="bg2">
                              <a:lumMod val="50000"/>
                            </a:schemeClr>
                          </a:solidFill>
                        </a:rPr>
                        <a:t>Square </a:t>
                      </a:r>
                      <a:r>
                        <a:rPr lang="en-GB" b="1" dirty="0">
                          <a:solidFill>
                            <a:schemeClr val="tx1">
                              <a:lumMod val="50000"/>
                            </a:schemeClr>
                          </a:solidFill>
                        </a:rPr>
                        <a:t>PIN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6"/>
                  </a:ext>
                </a:extLst>
              </a:tr>
              <a:tr h="368800">
                <a:tc>
                  <a:txBody>
                    <a:bodyPr/>
                    <a:lstStyle/>
                    <a:p>
                      <a:pPr lvl="0" algn="ctr">
                        <a:spcBef>
                          <a:spcPts val="0"/>
                        </a:spcBef>
                        <a:buNone/>
                      </a:pPr>
                      <a:r>
                        <a:rPr lang="en-GB">
                          <a:solidFill>
                            <a:schemeClr val="bg2">
                              <a:lumMod val="50000"/>
                            </a:schemeClr>
                          </a:solidFill>
                        </a:rPr>
                        <a:t>7</a:t>
                      </a:r>
                    </a:p>
                  </a:txBody>
                  <a:tcPr marL="91425" marR="91425" marT="91425" marB="91425"/>
                </a:tc>
                <a:tc vMerge="1">
                  <a:txBody>
                    <a:bodyPr/>
                    <a:lstStyle/>
                    <a:p>
                      <a:endParaRPr lang="en-US"/>
                    </a:p>
                  </a:txBody>
                  <a:tcPr/>
                </a:tc>
                <a:tc>
                  <a:txBody>
                    <a:bodyPr/>
                    <a:lstStyle/>
                    <a:p>
                      <a:pPr lvl="0" algn="ctr" rtl="0">
                        <a:spcBef>
                          <a:spcPts val="0"/>
                        </a:spcBef>
                        <a:buNone/>
                      </a:pPr>
                      <a:r>
                        <a:rPr lang="en-GB" dirty="0">
                          <a:solidFill>
                            <a:schemeClr val="bg2">
                              <a:lumMod val="50000"/>
                            </a:schemeClr>
                          </a:solidFill>
                        </a:rPr>
                        <a:t>Circular </a:t>
                      </a:r>
                      <a:r>
                        <a:rPr lang="en-GB" b="1" dirty="0">
                          <a:solidFill>
                            <a:srgbClr val="FF0000"/>
                          </a:solidFill>
                        </a:rPr>
                        <a:t>Pattern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7"/>
                  </a:ext>
                </a:extLst>
              </a:tr>
              <a:tr h="368800">
                <a:tc>
                  <a:txBody>
                    <a:bodyPr/>
                    <a:lstStyle/>
                    <a:p>
                      <a:pPr lvl="0" algn="ctr">
                        <a:spcBef>
                          <a:spcPts val="0"/>
                        </a:spcBef>
                        <a:buNone/>
                      </a:pPr>
                      <a:r>
                        <a:rPr lang="en-GB">
                          <a:solidFill>
                            <a:schemeClr val="bg2">
                              <a:lumMod val="50000"/>
                            </a:schemeClr>
                          </a:solidFill>
                        </a:rPr>
                        <a:t>8</a:t>
                      </a:r>
                    </a:p>
                  </a:txBody>
                  <a:tcPr marL="91425" marR="91425" marT="91425" marB="91425"/>
                </a:tc>
                <a:tc vMerge="1">
                  <a:txBody>
                    <a:bodyPr/>
                    <a:lstStyle/>
                    <a:p>
                      <a:endParaRPr lang="en-US"/>
                    </a:p>
                  </a:txBody>
                  <a:tcPr/>
                </a:tc>
                <a:tc>
                  <a:txBody>
                    <a:bodyPr/>
                    <a:lstStyle/>
                    <a:p>
                      <a:pPr lvl="0" algn="ctr" rtl="0">
                        <a:spcBef>
                          <a:spcPts val="0"/>
                        </a:spcBef>
                        <a:buNone/>
                      </a:pPr>
                      <a:r>
                        <a:rPr lang="en-GB" dirty="0">
                          <a:solidFill>
                            <a:schemeClr val="bg2">
                              <a:lumMod val="50000"/>
                            </a:schemeClr>
                          </a:solidFill>
                        </a:rPr>
                        <a:t>Square </a:t>
                      </a:r>
                      <a:r>
                        <a:rPr lang="en-GB" b="1" dirty="0">
                          <a:solidFill>
                            <a:srgbClr val="FF0000"/>
                          </a:solidFill>
                        </a:rPr>
                        <a:t>Pattern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pic>
        <p:nvPicPr>
          <p:cNvPr id="16" name="Shape 101"/>
          <p:cNvPicPr preferRelativeResize="0"/>
          <p:nvPr/>
        </p:nvPicPr>
        <p:blipFill>
          <a:blip r:embed="rId4">
            <a:alphaModFix/>
          </a:blip>
          <a:stretch>
            <a:fillRect/>
          </a:stretch>
        </p:blipFill>
        <p:spPr>
          <a:xfrm>
            <a:off x="6832909" y="1206650"/>
            <a:ext cx="1449427" cy="1468875"/>
          </a:xfrm>
          <a:prstGeom prst="rect">
            <a:avLst/>
          </a:prstGeom>
          <a:noFill/>
          <a:ln>
            <a:noFill/>
          </a:ln>
        </p:spPr>
      </p:pic>
      <p:pic>
        <p:nvPicPr>
          <p:cNvPr id="17" name="Shape 102"/>
          <p:cNvPicPr preferRelativeResize="0"/>
          <p:nvPr/>
        </p:nvPicPr>
        <p:blipFill>
          <a:blip r:embed="rId5">
            <a:alphaModFix/>
          </a:blip>
          <a:stretch>
            <a:fillRect/>
          </a:stretch>
        </p:blipFill>
        <p:spPr>
          <a:xfrm>
            <a:off x="4740749" y="3107493"/>
            <a:ext cx="1468874" cy="1449693"/>
          </a:xfrm>
          <a:prstGeom prst="rect">
            <a:avLst/>
          </a:prstGeom>
          <a:noFill/>
          <a:ln>
            <a:noFill/>
          </a:ln>
        </p:spPr>
      </p:pic>
      <p:pic>
        <p:nvPicPr>
          <p:cNvPr id="18" name="Shape 103"/>
          <p:cNvPicPr preferRelativeResize="0"/>
          <p:nvPr/>
        </p:nvPicPr>
        <p:blipFill>
          <a:blip r:embed="rId6">
            <a:alphaModFix/>
          </a:blip>
          <a:stretch>
            <a:fillRect/>
          </a:stretch>
        </p:blipFill>
        <p:spPr>
          <a:xfrm>
            <a:off x="6808599" y="3126507"/>
            <a:ext cx="1468875" cy="1440267"/>
          </a:xfrm>
          <a:prstGeom prst="rect">
            <a:avLst/>
          </a:prstGeom>
          <a:noFill/>
          <a:ln>
            <a:noFill/>
          </a:ln>
        </p:spPr>
      </p:pic>
      <p:sp>
        <p:nvSpPr>
          <p:cNvPr id="19" name="Shape 104"/>
          <p:cNvSpPr txBox="1"/>
          <p:nvPr/>
        </p:nvSpPr>
        <p:spPr>
          <a:xfrm>
            <a:off x="4714637" y="2630525"/>
            <a:ext cx="1748100" cy="297300"/>
          </a:xfrm>
          <a:prstGeom prst="rect">
            <a:avLst/>
          </a:prstGeom>
          <a:noFill/>
          <a:ln>
            <a:noFill/>
          </a:ln>
        </p:spPr>
        <p:txBody>
          <a:bodyPr wrap="square" lIns="91425" tIns="91425" rIns="91425" bIns="91425" anchor="t" anchorCtr="0">
            <a:noAutofit/>
          </a:bodyPr>
          <a:lstStyle/>
          <a:p>
            <a:pPr lvl="0">
              <a:spcBef>
                <a:spcPts val="0"/>
              </a:spcBef>
              <a:buNone/>
            </a:pPr>
            <a:r>
              <a:rPr lang="en-GB" dirty="0"/>
              <a:t>(a) Circular PIN</a:t>
            </a:r>
          </a:p>
        </p:txBody>
      </p:sp>
      <p:sp>
        <p:nvSpPr>
          <p:cNvPr id="20" name="Shape 105"/>
          <p:cNvSpPr txBox="1"/>
          <p:nvPr/>
        </p:nvSpPr>
        <p:spPr>
          <a:xfrm>
            <a:off x="6808600" y="2630512"/>
            <a:ext cx="1748100" cy="297300"/>
          </a:xfrm>
          <a:prstGeom prst="rect">
            <a:avLst/>
          </a:prstGeom>
          <a:noFill/>
          <a:ln>
            <a:noFill/>
          </a:ln>
        </p:spPr>
        <p:txBody>
          <a:bodyPr wrap="square" lIns="91425" tIns="91425" rIns="91425" bIns="91425" anchor="t" anchorCtr="0">
            <a:noAutofit/>
          </a:bodyPr>
          <a:lstStyle/>
          <a:p>
            <a:pPr lvl="0" rtl="0">
              <a:spcBef>
                <a:spcPts val="0"/>
              </a:spcBef>
              <a:buNone/>
            </a:pPr>
            <a:r>
              <a:rPr lang="en-GB"/>
              <a:t>(b) Square PIN</a:t>
            </a:r>
          </a:p>
        </p:txBody>
      </p:sp>
      <p:sp>
        <p:nvSpPr>
          <p:cNvPr id="21" name="Shape 106"/>
          <p:cNvSpPr txBox="1"/>
          <p:nvPr/>
        </p:nvSpPr>
        <p:spPr>
          <a:xfrm>
            <a:off x="4740750" y="4566775"/>
            <a:ext cx="1748100" cy="297300"/>
          </a:xfrm>
          <a:prstGeom prst="rect">
            <a:avLst/>
          </a:prstGeom>
          <a:noFill/>
          <a:ln>
            <a:noFill/>
          </a:ln>
        </p:spPr>
        <p:txBody>
          <a:bodyPr wrap="square" lIns="91425" tIns="91425" rIns="91425" bIns="91425" anchor="t" anchorCtr="0">
            <a:noAutofit/>
          </a:bodyPr>
          <a:lstStyle/>
          <a:p>
            <a:pPr lvl="0" rtl="0">
              <a:spcBef>
                <a:spcPts val="0"/>
              </a:spcBef>
              <a:buNone/>
            </a:pPr>
            <a:r>
              <a:rPr lang="en-GB"/>
              <a:t>(c) Circular Pattern</a:t>
            </a:r>
          </a:p>
        </p:txBody>
      </p:sp>
      <p:sp>
        <p:nvSpPr>
          <p:cNvPr id="22" name="Shape 107"/>
          <p:cNvSpPr txBox="1"/>
          <p:nvPr/>
        </p:nvSpPr>
        <p:spPr>
          <a:xfrm>
            <a:off x="6758375" y="4566775"/>
            <a:ext cx="1748100" cy="297300"/>
          </a:xfrm>
          <a:prstGeom prst="rect">
            <a:avLst/>
          </a:prstGeom>
          <a:noFill/>
          <a:ln>
            <a:noFill/>
          </a:ln>
        </p:spPr>
        <p:txBody>
          <a:bodyPr wrap="square" lIns="91425" tIns="91425" rIns="91425" bIns="91425" anchor="t" anchorCtr="0">
            <a:noAutofit/>
          </a:bodyPr>
          <a:lstStyle/>
          <a:p>
            <a:pPr lvl="0" rtl="0">
              <a:spcBef>
                <a:spcPts val="0"/>
              </a:spcBef>
              <a:buNone/>
            </a:pPr>
            <a:r>
              <a:rPr lang="en-GB"/>
              <a:t>(d) Square Pattern</a:t>
            </a:r>
          </a:p>
        </p:txBody>
      </p:sp>
      <p:cxnSp>
        <p:nvCxnSpPr>
          <p:cNvPr id="23" name="Straight Arrow Connector 22"/>
          <p:cNvCxnSpPr/>
          <p:nvPr/>
        </p:nvCxnSpPr>
        <p:spPr>
          <a:xfrm>
            <a:off x="5305031" y="3536687"/>
            <a:ext cx="34762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297475" y="3536687"/>
            <a:ext cx="355180" cy="65746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210661" y="3590846"/>
            <a:ext cx="347624"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543036" y="3590845"/>
            <a:ext cx="0" cy="66376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297475" y="4194149"/>
            <a:ext cx="35518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543036" y="4233194"/>
            <a:ext cx="35518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17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15" name="Shape 100"/>
          <p:cNvPicPr preferRelativeResize="0"/>
          <p:nvPr/>
        </p:nvPicPr>
        <p:blipFill>
          <a:blip r:embed="rId3">
            <a:alphaModFix/>
          </a:blip>
          <a:stretch>
            <a:fillRect/>
          </a:stretch>
        </p:blipFill>
        <p:spPr>
          <a:xfrm>
            <a:off x="4740749" y="1206650"/>
            <a:ext cx="1468875" cy="1468875"/>
          </a:xfrm>
          <a:prstGeom prst="rect">
            <a:avLst/>
          </a:prstGeom>
          <a:noFill/>
          <a:ln>
            <a:noFill/>
          </a:ln>
        </p:spPr>
      </p:pic>
      <p:sp>
        <p:nvSpPr>
          <p:cNvPr id="98" name="Shape 98"/>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a:spcBef>
                <a:spcPts val="0"/>
              </a:spcBef>
              <a:buNone/>
            </a:pPr>
            <a:r>
              <a:rPr lang="en-GB" sz="2800" dirty="0">
                <a:solidFill>
                  <a:schemeClr val="bg2">
                    <a:lumMod val="50000"/>
                  </a:schemeClr>
                </a:solidFill>
                <a:latin typeface="+mn-lt"/>
              </a:rPr>
              <a:t>Experiment Design </a:t>
            </a:r>
          </a:p>
        </p:txBody>
      </p:sp>
      <p:graphicFrame>
        <p:nvGraphicFramePr>
          <p:cNvPr id="99" name="Shape 99"/>
          <p:cNvGraphicFramePr/>
          <p:nvPr>
            <p:extLst/>
          </p:nvPr>
        </p:nvGraphicFramePr>
        <p:xfrm>
          <a:off x="436975" y="1206650"/>
          <a:ext cx="3931800" cy="3687905"/>
        </p:xfrm>
        <a:graphic>
          <a:graphicData uri="http://schemas.openxmlformats.org/drawingml/2006/table">
            <a:tbl>
              <a:tblPr>
                <a:noFill/>
                <a:tableStyleId>{ED9B46DA-C9ED-42D2-9D90-66B365CBDA6A}</a:tableStyleId>
              </a:tblPr>
              <a:tblGrid>
                <a:gridCol w="696025">
                  <a:extLst>
                    <a:ext uri="{9D8B030D-6E8A-4147-A177-3AD203B41FA5}">
                      <a16:colId xmlns:a16="http://schemas.microsoft.com/office/drawing/2014/main" val="20000"/>
                    </a:ext>
                  </a:extLst>
                </a:gridCol>
                <a:gridCol w="899000">
                  <a:extLst>
                    <a:ext uri="{9D8B030D-6E8A-4147-A177-3AD203B41FA5}">
                      <a16:colId xmlns:a16="http://schemas.microsoft.com/office/drawing/2014/main" val="20001"/>
                    </a:ext>
                  </a:extLst>
                </a:gridCol>
                <a:gridCol w="2336775">
                  <a:extLst>
                    <a:ext uri="{9D8B030D-6E8A-4147-A177-3AD203B41FA5}">
                      <a16:colId xmlns:a16="http://schemas.microsoft.com/office/drawing/2014/main" val="20002"/>
                    </a:ext>
                  </a:extLst>
                </a:gridCol>
              </a:tblGrid>
              <a:tr h="518225">
                <a:tc>
                  <a:txBody>
                    <a:bodyPr/>
                    <a:lstStyle/>
                    <a:p>
                      <a:pPr lvl="0" algn="ctr">
                        <a:spcBef>
                          <a:spcPts val="0"/>
                        </a:spcBef>
                        <a:buNone/>
                      </a:pPr>
                      <a:r>
                        <a:rPr lang="en-GB" b="1" dirty="0">
                          <a:solidFill>
                            <a:schemeClr val="bg2">
                              <a:lumMod val="50000"/>
                            </a:schemeClr>
                          </a:solidFill>
                        </a:rPr>
                        <a:t>Index</a:t>
                      </a:r>
                    </a:p>
                  </a:txBody>
                  <a:tcPr marL="91425" marR="91425" marT="91425" marB="91425"/>
                </a:tc>
                <a:tc>
                  <a:txBody>
                    <a:bodyPr/>
                    <a:lstStyle/>
                    <a:p>
                      <a:pPr lvl="0" algn="ctr">
                        <a:spcBef>
                          <a:spcPts val="0"/>
                        </a:spcBef>
                        <a:buNone/>
                      </a:pPr>
                      <a:r>
                        <a:rPr lang="en-GB" b="1">
                          <a:solidFill>
                            <a:schemeClr val="bg2">
                              <a:lumMod val="50000"/>
                            </a:schemeClr>
                          </a:solidFill>
                        </a:rPr>
                        <a:t>Size</a:t>
                      </a:r>
                    </a:p>
                  </a:txBody>
                  <a:tcPr marL="91425" marR="91425" marT="91425" marB="91425"/>
                </a:tc>
                <a:tc>
                  <a:txBody>
                    <a:bodyPr/>
                    <a:lstStyle/>
                    <a:p>
                      <a:pPr lvl="0" algn="ctr">
                        <a:spcBef>
                          <a:spcPts val="0"/>
                        </a:spcBef>
                        <a:buNone/>
                      </a:pPr>
                      <a:r>
                        <a:rPr lang="en-GB" b="1">
                          <a:solidFill>
                            <a:schemeClr val="bg2">
                              <a:lumMod val="50000"/>
                            </a:schemeClr>
                          </a:solidFill>
                        </a:rPr>
                        <a:t>Authentication Scheme</a:t>
                      </a:r>
                    </a:p>
                  </a:txBody>
                  <a:tcPr marL="91425" marR="91425" marT="91425" marB="91425"/>
                </a:tc>
                <a:extLst>
                  <a:ext uri="{0D108BD9-81ED-4DB2-BD59-A6C34878D82A}">
                    <a16:rowId xmlns:a16="http://schemas.microsoft.com/office/drawing/2014/main" val="10000"/>
                  </a:ext>
                </a:extLst>
              </a:tr>
              <a:tr h="368800">
                <a:tc>
                  <a:txBody>
                    <a:bodyPr/>
                    <a:lstStyle/>
                    <a:p>
                      <a:pPr lvl="0" algn="ctr">
                        <a:spcBef>
                          <a:spcPts val="0"/>
                        </a:spcBef>
                        <a:buNone/>
                      </a:pPr>
                      <a:r>
                        <a:rPr lang="en-GB">
                          <a:solidFill>
                            <a:schemeClr val="bg2">
                              <a:lumMod val="50000"/>
                            </a:schemeClr>
                          </a:solidFill>
                        </a:rPr>
                        <a:t>1</a:t>
                      </a:r>
                    </a:p>
                  </a:txBody>
                  <a:tcPr marL="91425" marR="91425" marT="91425" marB="91425"/>
                </a:tc>
                <a:tc rowSpan="4">
                  <a:txBody>
                    <a:bodyPr/>
                    <a:lstStyle/>
                    <a:p>
                      <a:pPr lvl="0" algn="ctr">
                        <a:spcBef>
                          <a:spcPts val="0"/>
                        </a:spcBef>
                        <a:buNone/>
                      </a:pPr>
                      <a:r>
                        <a:rPr lang="en-GB" dirty="0">
                          <a:solidFill>
                            <a:schemeClr val="bg2">
                              <a:lumMod val="50000"/>
                            </a:schemeClr>
                          </a:solidFill>
                        </a:rPr>
                        <a:t>38mm</a:t>
                      </a:r>
                    </a:p>
                  </a:txBody>
                  <a:tcPr marL="91425" marR="91425" marT="91425" marB="91425"/>
                </a:tc>
                <a:tc>
                  <a:txBody>
                    <a:bodyPr/>
                    <a:lstStyle/>
                    <a:p>
                      <a:pPr lvl="0" algn="ctr">
                        <a:spcBef>
                          <a:spcPts val="0"/>
                        </a:spcBef>
                        <a:buNone/>
                      </a:pPr>
                      <a:r>
                        <a:rPr lang="en-GB" dirty="0">
                          <a:solidFill>
                            <a:schemeClr val="bg2">
                              <a:lumMod val="50000"/>
                            </a:schemeClr>
                          </a:solidFill>
                        </a:rPr>
                        <a:t>Circular PIN</a:t>
                      </a:r>
                    </a:p>
                  </a:txBody>
                  <a:tcPr marL="91425" marR="91425" marT="91425" marB="91425"/>
                </a:tc>
                <a:extLst>
                  <a:ext uri="{0D108BD9-81ED-4DB2-BD59-A6C34878D82A}">
                    <a16:rowId xmlns:a16="http://schemas.microsoft.com/office/drawing/2014/main" val="10001"/>
                  </a:ext>
                </a:extLst>
              </a:tr>
              <a:tr h="368800">
                <a:tc>
                  <a:txBody>
                    <a:bodyPr/>
                    <a:lstStyle/>
                    <a:p>
                      <a:pPr lvl="0" algn="ctr">
                        <a:spcBef>
                          <a:spcPts val="0"/>
                        </a:spcBef>
                        <a:buNone/>
                      </a:pPr>
                      <a:r>
                        <a:rPr lang="en-GB">
                          <a:solidFill>
                            <a:schemeClr val="bg2">
                              <a:lumMod val="50000"/>
                            </a:schemeClr>
                          </a:solidFill>
                        </a:rPr>
                        <a:t>2</a:t>
                      </a:r>
                    </a:p>
                  </a:txBody>
                  <a:tcPr marL="91425" marR="91425" marT="91425" marB="91425"/>
                </a:tc>
                <a:tc vMerge="1">
                  <a:txBody>
                    <a:bodyPr/>
                    <a:lstStyle/>
                    <a:p>
                      <a:endParaRPr lang="en-US"/>
                    </a:p>
                  </a:txBody>
                  <a:tcPr/>
                </a:tc>
                <a:tc>
                  <a:txBody>
                    <a:bodyPr/>
                    <a:lstStyle/>
                    <a:p>
                      <a:pPr lvl="0" algn="ctr">
                        <a:spcBef>
                          <a:spcPts val="0"/>
                        </a:spcBef>
                        <a:buNone/>
                      </a:pPr>
                      <a:r>
                        <a:rPr lang="en-GB">
                          <a:solidFill>
                            <a:schemeClr val="bg2">
                              <a:lumMod val="50000"/>
                            </a:schemeClr>
                          </a:solidFill>
                        </a:rPr>
                        <a:t>Square PIN</a:t>
                      </a:r>
                    </a:p>
                  </a:txBody>
                  <a:tcPr marL="91425" marR="91425" marT="91425" marB="91425"/>
                </a:tc>
                <a:extLst>
                  <a:ext uri="{0D108BD9-81ED-4DB2-BD59-A6C34878D82A}">
                    <a16:rowId xmlns:a16="http://schemas.microsoft.com/office/drawing/2014/main" val="10002"/>
                  </a:ext>
                </a:extLst>
              </a:tr>
              <a:tr h="368800">
                <a:tc>
                  <a:txBody>
                    <a:bodyPr/>
                    <a:lstStyle/>
                    <a:p>
                      <a:pPr lvl="0" algn="ctr">
                        <a:spcBef>
                          <a:spcPts val="0"/>
                        </a:spcBef>
                        <a:buNone/>
                      </a:pPr>
                      <a:r>
                        <a:rPr lang="en-GB">
                          <a:solidFill>
                            <a:schemeClr val="bg2">
                              <a:lumMod val="50000"/>
                            </a:schemeClr>
                          </a:solidFill>
                        </a:rPr>
                        <a:t>3</a:t>
                      </a:r>
                    </a:p>
                  </a:txBody>
                  <a:tcPr marL="91425" marR="91425" marT="91425" marB="91425"/>
                </a:tc>
                <a:tc vMerge="1">
                  <a:txBody>
                    <a:bodyPr/>
                    <a:lstStyle/>
                    <a:p>
                      <a:endParaRPr lang="en-US"/>
                    </a:p>
                  </a:txBody>
                  <a:tcPr/>
                </a:tc>
                <a:tc>
                  <a:txBody>
                    <a:bodyPr/>
                    <a:lstStyle/>
                    <a:p>
                      <a:pPr lvl="0" algn="ctr">
                        <a:spcBef>
                          <a:spcPts val="0"/>
                        </a:spcBef>
                        <a:buNone/>
                      </a:pPr>
                      <a:r>
                        <a:rPr lang="en-GB" dirty="0">
                          <a:solidFill>
                            <a:schemeClr val="bg2">
                              <a:lumMod val="50000"/>
                            </a:schemeClr>
                          </a:solidFill>
                        </a:rPr>
                        <a:t>Circular Pattern</a:t>
                      </a:r>
                    </a:p>
                  </a:txBody>
                  <a:tcPr marL="91425" marR="91425" marT="91425" marB="91425"/>
                </a:tc>
                <a:extLst>
                  <a:ext uri="{0D108BD9-81ED-4DB2-BD59-A6C34878D82A}">
                    <a16:rowId xmlns:a16="http://schemas.microsoft.com/office/drawing/2014/main" val="10003"/>
                  </a:ext>
                </a:extLst>
              </a:tr>
              <a:tr h="368800">
                <a:tc>
                  <a:txBody>
                    <a:bodyPr/>
                    <a:lstStyle/>
                    <a:p>
                      <a:pPr lvl="0" algn="ctr">
                        <a:spcBef>
                          <a:spcPts val="0"/>
                        </a:spcBef>
                        <a:buNone/>
                      </a:pPr>
                      <a:r>
                        <a:rPr lang="en-GB">
                          <a:solidFill>
                            <a:schemeClr val="bg2">
                              <a:lumMod val="50000"/>
                            </a:schemeClr>
                          </a:solidFill>
                        </a:rPr>
                        <a:t>4</a:t>
                      </a:r>
                    </a:p>
                  </a:txBody>
                  <a:tcPr marL="91425" marR="91425" marT="91425" marB="91425"/>
                </a:tc>
                <a:tc vMerge="1">
                  <a:txBody>
                    <a:bodyPr/>
                    <a:lstStyle/>
                    <a:p>
                      <a:endParaRPr lang="en-US"/>
                    </a:p>
                  </a:txBody>
                  <a:tcPr/>
                </a:tc>
                <a:tc>
                  <a:txBody>
                    <a:bodyPr/>
                    <a:lstStyle/>
                    <a:p>
                      <a:pPr lvl="0" algn="ctr">
                        <a:spcBef>
                          <a:spcPts val="0"/>
                        </a:spcBef>
                        <a:buNone/>
                      </a:pPr>
                      <a:r>
                        <a:rPr lang="en-GB">
                          <a:solidFill>
                            <a:schemeClr val="bg2">
                              <a:lumMod val="50000"/>
                            </a:schemeClr>
                          </a:solidFill>
                        </a:rPr>
                        <a:t>Square Pattern</a:t>
                      </a:r>
                    </a:p>
                  </a:txBody>
                  <a:tcPr marL="91425" marR="91425" marT="91425" marB="91425">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4"/>
                  </a:ext>
                </a:extLst>
              </a:tr>
              <a:tr h="368800">
                <a:tc>
                  <a:txBody>
                    <a:bodyPr/>
                    <a:lstStyle/>
                    <a:p>
                      <a:pPr lvl="0" algn="ctr">
                        <a:spcBef>
                          <a:spcPts val="0"/>
                        </a:spcBef>
                        <a:buNone/>
                      </a:pPr>
                      <a:r>
                        <a:rPr lang="en-GB">
                          <a:solidFill>
                            <a:schemeClr val="bg2">
                              <a:lumMod val="50000"/>
                            </a:schemeClr>
                          </a:solidFill>
                        </a:rPr>
                        <a:t>5</a:t>
                      </a:r>
                    </a:p>
                  </a:txBody>
                  <a:tcPr marL="91425" marR="91425" marT="91425" marB="91425"/>
                </a:tc>
                <a:tc rowSpan="4">
                  <a:txBody>
                    <a:bodyPr/>
                    <a:lstStyle/>
                    <a:p>
                      <a:pPr lvl="0" algn="ctr">
                        <a:spcBef>
                          <a:spcPts val="0"/>
                        </a:spcBef>
                        <a:buNone/>
                      </a:pPr>
                      <a:r>
                        <a:rPr lang="en-GB">
                          <a:solidFill>
                            <a:schemeClr val="bg2">
                              <a:lumMod val="50000"/>
                            </a:schemeClr>
                          </a:solidFill>
                        </a:rPr>
                        <a:t>42mm</a:t>
                      </a:r>
                    </a:p>
                  </a:txBody>
                  <a:tcPr marL="91425" marR="91425" marT="91425" marB="91425">
                    <a:lnR w="9525" cap="flat" cmpd="sng">
                      <a:solidFill>
                        <a:srgbClr val="9E9E9E"/>
                      </a:solidFill>
                      <a:prstDash val="solid"/>
                      <a:round/>
                      <a:headEnd type="none" w="med" len="med"/>
                      <a:tailEnd type="none" w="med" len="med"/>
                    </a:lnR>
                  </a:tcPr>
                </a:tc>
                <a:tc>
                  <a:txBody>
                    <a:bodyPr/>
                    <a:lstStyle/>
                    <a:p>
                      <a:pPr lvl="0" algn="ctr" rtl="0">
                        <a:spcBef>
                          <a:spcPts val="0"/>
                        </a:spcBef>
                        <a:buNone/>
                      </a:pPr>
                      <a:r>
                        <a:rPr lang="en-GB" dirty="0">
                          <a:solidFill>
                            <a:schemeClr val="bg2">
                              <a:lumMod val="50000"/>
                            </a:schemeClr>
                          </a:solidFill>
                        </a:rPr>
                        <a:t>Circular PIN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5"/>
                  </a:ext>
                </a:extLst>
              </a:tr>
              <a:tr h="368800">
                <a:tc>
                  <a:txBody>
                    <a:bodyPr/>
                    <a:lstStyle/>
                    <a:p>
                      <a:pPr lvl="0" algn="ctr">
                        <a:spcBef>
                          <a:spcPts val="0"/>
                        </a:spcBef>
                        <a:buNone/>
                      </a:pPr>
                      <a:r>
                        <a:rPr lang="en-GB">
                          <a:solidFill>
                            <a:schemeClr val="bg2">
                              <a:lumMod val="50000"/>
                            </a:schemeClr>
                          </a:solidFill>
                        </a:rPr>
                        <a:t>6</a:t>
                      </a:r>
                    </a:p>
                  </a:txBody>
                  <a:tcPr marL="91425" marR="91425" marT="91425" marB="91425"/>
                </a:tc>
                <a:tc vMerge="1">
                  <a:txBody>
                    <a:bodyPr/>
                    <a:lstStyle/>
                    <a:p>
                      <a:endParaRPr lang="en-US"/>
                    </a:p>
                  </a:txBody>
                  <a:tcPr/>
                </a:tc>
                <a:tc>
                  <a:txBody>
                    <a:bodyPr/>
                    <a:lstStyle/>
                    <a:p>
                      <a:pPr lvl="0" algn="ctr" rtl="0">
                        <a:spcBef>
                          <a:spcPts val="0"/>
                        </a:spcBef>
                        <a:buNone/>
                      </a:pPr>
                      <a:r>
                        <a:rPr lang="en-GB">
                          <a:solidFill>
                            <a:schemeClr val="bg2">
                              <a:lumMod val="50000"/>
                            </a:schemeClr>
                          </a:solidFill>
                        </a:rPr>
                        <a:t>Square PIN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6"/>
                  </a:ext>
                </a:extLst>
              </a:tr>
              <a:tr h="368800">
                <a:tc>
                  <a:txBody>
                    <a:bodyPr/>
                    <a:lstStyle/>
                    <a:p>
                      <a:pPr lvl="0" algn="ctr">
                        <a:spcBef>
                          <a:spcPts val="0"/>
                        </a:spcBef>
                        <a:buNone/>
                      </a:pPr>
                      <a:r>
                        <a:rPr lang="en-GB">
                          <a:solidFill>
                            <a:schemeClr val="bg2">
                              <a:lumMod val="50000"/>
                            </a:schemeClr>
                          </a:solidFill>
                        </a:rPr>
                        <a:t>7</a:t>
                      </a:r>
                    </a:p>
                  </a:txBody>
                  <a:tcPr marL="91425" marR="91425" marT="91425" marB="91425"/>
                </a:tc>
                <a:tc vMerge="1">
                  <a:txBody>
                    <a:bodyPr/>
                    <a:lstStyle/>
                    <a:p>
                      <a:endParaRPr lang="en-US"/>
                    </a:p>
                  </a:txBody>
                  <a:tcPr/>
                </a:tc>
                <a:tc>
                  <a:txBody>
                    <a:bodyPr/>
                    <a:lstStyle/>
                    <a:p>
                      <a:pPr lvl="0" algn="ctr" rtl="0">
                        <a:spcBef>
                          <a:spcPts val="0"/>
                        </a:spcBef>
                        <a:buNone/>
                      </a:pPr>
                      <a:r>
                        <a:rPr lang="en-GB">
                          <a:solidFill>
                            <a:schemeClr val="bg2">
                              <a:lumMod val="50000"/>
                            </a:schemeClr>
                          </a:solidFill>
                        </a:rPr>
                        <a:t>Circular Pattern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7"/>
                  </a:ext>
                </a:extLst>
              </a:tr>
              <a:tr h="368800">
                <a:tc>
                  <a:txBody>
                    <a:bodyPr/>
                    <a:lstStyle/>
                    <a:p>
                      <a:pPr lvl="0" algn="ctr">
                        <a:spcBef>
                          <a:spcPts val="0"/>
                        </a:spcBef>
                        <a:buNone/>
                      </a:pPr>
                      <a:r>
                        <a:rPr lang="en-GB">
                          <a:solidFill>
                            <a:schemeClr val="bg2">
                              <a:lumMod val="50000"/>
                            </a:schemeClr>
                          </a:solidFill>
                        </a:rPr>
                        <a:t>8</a:t>
                      </a:r>
                    </a:p>
                  </a:txBody>
                  <a:tcPr marL="91425" marR="91425" marT="91425" marB="91425"/>
                </a:tc>
                <a:tc vMerge="1">
                  <a:txBody>
                    <a:bodyPr/>
                    <a:lstStyle/>
                    <a:p>
                      <a:endParaRPr lang="en-US"/>
                    </a:p>
                  </a:txBody>
                  <a:tcPr/>
                </a:tc>
                <a:tc>
                  <a:txBody>
                    <a:bodyPr/>
                    <a:lstStyle/>
                    <a:p>
                      <a:pPr lvl="0" algn="ctr" rtl="0">
                        <a:spcBef>
                          <a:spcPts val="0"/>
                        </a:spcBef>
                        <a:buNone/>
                      </a:pPr>
                      <a:r>
                        <a:rPr lang="en-GB" dirty="0">
                          <a:solidFill>
                            <a:schemeClr val="bg2">
                              <a:lumMod val="50000"/>
                            </a:schemeClr>
                          </a:solidFill>
                        </a:rPr>
                        <a:t>Square Pattern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2" name="Rectangle 1"/>
          <p:cNvSpPr/>
          <p:nvPr/>
        </p:nvSpPr>
        <p:spPr>
          <a:xfrm>
            <a:off x="2043113" y="1743075"/>
            <a:ext cx="2325662" cy="375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3" name="Rectangle 12"/>
          <p:cNvSpPr/>
          <p:nvPr/>
        </p:nvSpPr>
        <p:spPr>
          <a:xfrm>
            <a:off x="2043113" y="3318815"/>
            <a:ext cx="2325662" cy="375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4" name="Rectangle 13"/>
          <p:cNvSpPr/>
          <p:nvPr/>
        </p:nvSpPr>
        <p:spPr>
          <a:xfrm>
            <a:off x="4558956" y="1206650"/>
            <a:ext cx="1832459" cy="1721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pic>
        <p:nvPicPr>
          <p:cNvPr id="16" name="Shape 101"/>
          <p:cNvPicPr preferRelativeResize="0"/>
          <p:nvPr/>
        </p:nvPicPr>
        <p:blipFill>
          <a:blip r:embed="rId4">
            <a:alphaModFix/>
          </a:blip>
          <a:stretch>
            <a:fillRect/>
          </a:stretch>
        </p:blipFill>
        <p:spPr>
          <a:xfrm>
            <a:off x="6832909" y="1206650"/>
            <a:ext cx="1449427" cy="1468875"/>
          </a:xfrm>
          <a:prstGeom prst="rect">
            <a:avLst/>
          </a:prstGeom>
          <a:noFill/>
          <a:ln>
            <a:noFill/>
          </a:ln>
        </p:spPr>
      </p:pic>
      <p:pic>
        <p:nvPicPr>
          <p:cNvPr id="17" name="Shape 102"/>
          <p:cNvPicPr preferRelativeResize="0"/>
          <p:nvPr/>
        </p:nvPicPr>
        <p:blipFill>
          <a:blip r:embed="rId5">
            <a:alphaModFix/>
          </a:blip>
          <a:stretch>
            <a:fillRect/>
          </a:stretch>
        </p:blipFill>
        <p:spPr>
          <a:xfrm>
            <a:off x="4740749" y="3107493"/>
            <a:ext cx="1468874" cy="1449693"/>
          </a:xfrm>
          <a:prstGeom prst="rect">
            <a:avLst/>
          </a:prstGeom>
          <a:noFill/>
          <a:ln>
            <a:noFill/>
          </a:ln>
        </p:spPr>
      </p:pic>
      <p:pic>
        <p:nvPicPr>
          <p:cNvPr id="18" name="Shape 103"/>
          <p:cNvPicPr preferRelativeResize="0"/>
          <p:nvPr/>
        </p:nvPicPr>
        <p:blipFill>
          <a:blip r:embed="rId6">
            <a:alphaModFix/>
          </a:blip>
          <a:stretch>
            <a:fillRect/>
          </a:stretch>
        </p:blipFill>
        <p:spPr>
          <a:xfrm>
            <a:off x="6808599" y="3126507"/>
            <a:ext cx="1468875" cy="1440267"/>
          </a:xfrm>
          <a:prstGeom prst="rect">
            <a:avLst/>
          </a:prstGeom>
          <a:noFill/>
          <a:ln>
            <a:noFill/>
          </a:ln>
        </p:spPr>
      </p:pic>
      <p:sp>
        <p:nvSpPr>
          <p:cNvPr id="19" name="Shape 104"/>
          <p:cNvSpPr txBox="1"/>
          <p:nvPr/>
        </p:nvSpPr>
        <p:spPr>
          <a:xfrm>
            <a:off x="4714637" y="2630525"/>
            <a:ext cx="1748100" cy="297300"/>
          </a:xfrm>
          <a:prstGeom prst="rect">
            <a:avLst/>
          </a:prstGeom>
          <a:noFill/>
          <a:ln>
            <a:noFill/>
          </a:ln>
        </p:spPr>
        <p:txBody>
          <a:bodyPr wrap="square" lIns="91425" tIns="91425" rIns="91425" bIns="91425" anchor="t" anchorCtr="0">
            <a:noAutofit/>
          </a:bodyPr>
          <a:lstStyle/>
          <a:p>
            <a:pPr lvl="0">
              <a:spcBef>
                <a:spcPts val="0"/>
              </a:spcBef>
              <a:buNone/>
            </a:pPr>
            <a:r>
              <a:rPr lang="en-GB" dirty="0"/>
              <a:t>(a) Circular PIN</a:t>
            </a:r>
          </a:p>
        </p:txBody>
      </p:sp>
      <p:sp>
        <p:nvSpPr>
          <p:cNvPr id="20" name="Shape 105"/>
          <p:cNvSpPr txBox="1"/>
          <p:nvPr/>
        </p:nvSpPr>
        <p:spPr>
          <a:xfrm>
            <a:off x="6808600" y="2630512"/>
            <a:ext cx="1748100" cy="297300"/>
          </a:xfrm>
          <a:prstGeom prst="rect">
            <a:avLst/>
          </a:prstGeom>
          <a:noFill/>
          <a:ln>
            <a:noFill/>
          </a:ln>
        </p:spPr>
        <p:txBody>
          <a:bodyPr wrap="square" lIns="91425" tIns="91425" rIns="91425" bIns="91425" anchor="t" anchorCtr="0">
            <a:noAutofit/>
          </a:bodyPr>
          <a:lstStyle/>
          <a:p>
            <a:pPr lvl="0" rtl="0">
              <a:spcBef>
                <a:spcPts val="0"/>
              </a:spcBef>
              <a:buNone/>
            </a:pPr>
            <a:r>
              <a:rPr lang="en-GB"/>
              <a:t>(b) Square PIN</a:t>
            </a:r>
          </a:p>
        </p:txBody>
      </p:sp>
      <p:sp>
        <p:nvSpPr>
          <p:cNvPr id="21" name="Shape 106"/>
          <p:cNvSpPr txBox="1"/>
          <p:nvPr/>
        </p:nvSpPr>
        <p:spPr>
          <a:xfrm>
            <a:off x="4740750" y="4566775"/>
            <a:ext cx="1748100" cy="297300"/>
          </a:xfrm>
          <a:prstGeom prst="rect">
            <a:avLst/>
          </a:prstGeom>
          <a:noFill/>
          <a:ln>
            <a:noFill/>
          </a:ln>
        </p:spPr>
        <p:txBody>
          <a:bodyPr wrap="square" lIns="91425" tIns="91425" rIns="91425" bIns="91425" anchor="t" anchorCtr="0">
            <a:noAutofit/>
          </a:bodyPr>
          <a:lstStyle/>
          <a:p>
            <a:pPr lvl="0" rtl="0">
              <a:spcBef>
                <a:spcPts val="0"/>
              </a:spcBef>
              <a:buNone/>
            </a:pPr>
            <a:r>
              <a:rPr lang="en-GB"/>
              <a:t>(c) Circular Pattern</a:t>
            </a:r>
          </a:p>
        </p:txBody>
      </p:sp>
      <p:sp>
        <p:nvSpPr>
          <p:cNvPr id="22" name="Shape 107"/>
          <p:cNvSpPr txBox="1"/>
          <p:nvPr/>
        </p:nvSpPr>
        <p:spPr>
          <a:xfrm>
            <a:off x="6758375" y="4566775"/>
            <a:ext cx="1748100" cy="297300"/>
          </a:xfrm>
          <a:prstGeom prst="rect">
            <a:avLst/>
          </a:prstGeom>
          <a:noFill/>
          <a:ln>
            <a:noFill/>
          </a:ln>
        </p:spPr>
        <p:txBody>
          <a:bodyPr wrap="square" lIns="91425" tIns="91425" rIns="91425" bIns="91425" anchor="t" anchorCtr="0">
            <a:noAutofit/>
          </a:bodyPr>
          <a:lstStyle/>
          <a:p>
            <a:pPr lvl="0" rtl="0">
              <a:spcBef>
                <a:spcPts val="0"/>
              </a:spcBef>
              <a:buNone/>
            </a:pPr>
            <a:r>
              <a:rPr lang="en-GB"/>
              <a:t>(d) Square Pattern</a:t>
            </a:r>
          </a:p>
        </p:txBody>
      </p:sp>
      <p:cxnSp>
        <p:nvCxnSpPr>
          <p:cNvPr id="23" name="Straight Arrow Connector 22"/>
          <p:cNvCxnSpPr/>
          <p:nvPr/>
        </p:nvCxnSpPr>
        <p:spPr>
          <a:xfrm>
            <a:off x="5305031" y="3536687"/>
            <a:ext cx="34762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297475" y="3536687"/>
            <a:ext cx="355180" cy="65746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210661" y="3590846"/>
            <a:ext cx="347624"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543036" y="3590845"/>
            <a:ext cx="0" cy="66376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297475" y="4194149"/>
            <a:ext cx="35518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543036" y="4233194"/>
            <a:ext cx="35518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4966139" y="1473903"/>
            <a:ext cx="1017851" cy="998322"/>
          </a:xfrm>
          <a:prstGeom prst="ellipse">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4957062" y="3361856"/>
            <a:ext cx="1017851" cy="998322"/>
          </a:xfrm>
          <a:prstGeom prst="ellipse">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4821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16" name="Shape 101"/>
          <p:cNvPicPr preferRelativeResize="0"/>
          <p:nvPr/>
        </p:nvPicPr>
        <p:blipFill>
          <a:blip r:embed="rId3">
            <a:alphaModFix/>
          </a:blip>
          <a:stretch>
            <a:fillRect/>
          </a:stretch>
        </p:blipFill>
        <p:spPr>
          <a:xfrm>
            <a:off x="6832909" y="1206650"/>
            <a:ext cx="1449427" cy="1468875"/>
          </a:xfrm>
          <a:prstGeom prst="rect">
            <a:avLst/>
          </a:prstGeom>
          <a:noFill/>
          <a:ln>
            <a:noFill/>
          </a:ln>
        </p:spPr>
      </p:pic>
      <p:sp>
        <p:nvSpPr>
          <p:cNvPr id="98" name="Shape 98"/>
          <p:cNvSpPr txBox="1">
            <a:spLocks noGrp="1"/>
          </p:cNvSpPr>
          <p:nvPr>
            <p:ph type="title"/>
          </p:nvPr>
        </p:nvSpPr>
        <p:spPr>
          <a:xfrm>
            <a:off x="311700" y="445025"/>
            <a:ext cx="8520600" cy="707400"/>
          </a:xfrm>
          <a:prstGeom prst="rect">
            <a:avLst/>
          </a:prstGeom>
        </p:spPr>
        <p:txBody>
          <a:bodyPr wrap="square" lIns="91425" tIns="91425" rIns="91425" bIns="91425" anchor="t" anchorCtr="0">
            <a:noAutofit/>
          </a:bodyPr>
          <a:lstStyle/>
          <a:p>
            <a:pPr lvl="0">
              <a:spcBef>
                <a:spcPts val="0"/>
              </a:spcBef>
              <a:buNone/>
            </a:pPr>
            <a:r>
              <a:rPr lang="en-GB" sz="2800" dirty="0">
                <a:solidFill>
                  <a:schemeClr val="bg2">
                    <a:lumMod val="50000"/>
                  </a:schemeClr>
                </a:solidFill>
                <a:latin typeface="+mn-lt"/>
              </a:rPr>
              <a:t>Experiment Design </a:t>
            </a:r>
          </a:p>
        </p:txBody>
      </p:sp>
      <p:graphicFrame>
        <p:nvGraphicFramePr>
          <p:cNvPr id="99" name="Shape 99"/>
          <p:cNvGraphicFramePr/>
          <p:nvPr/>
        </p:nvGraphicFramePr>
        <p:xfrm>
          <a:off x="436975" y="1206650"/>
          <a:ext cx="3931800" cy="3687905"/>
        </p:xfrm>
        <a:graphic>
          <a:graphicData uri="http://schemas.openxmlformats.org/drawingml/2006/table">
            <a:tbl>
              <a:tblPr>
                <a:noFill/>
                <a:tableStyleId>{ED9B46DA-C9ED-42D2-9D90-66B365CBDA6A}</a:tableStyleId>
              </a:tblPr>
              <a:tblGrid>
                <a:gridCol w="696025">
                  <a:extLst>
                    <a:ext uri="{9D8B030D-6E8A-4147-A177-3AD203B41FA5}">
                      <a16:colId xmlns:a16="http://schemas.microsoft.com/office/drawing/2014/main" val="20000"/>
                    </a:ext>
                  </a:extLst>
                </a:gridCol>
                <a:gridCol w="899000">
                  <a:extLst>
                    <a:ext uri="{9D8B030D-6E8A-4147-A177-3AD203B41FA5}">
                      <a16:colId xmlns:a16="http://schemas.microsoft.com/office/drawing/2014/main" val="20001"/>
                    </a:ext>
                  </a:extLst>
                </a:gridCol>
                <a:gridCol w="2336775">
                  <a:extLst>
                    <a:ext uri="{9D8B030D-6E8A-4147-A177-3AD203B41FA5}">
                      <a16:colId xmlns:a16="http://schemas.microsoft.com/office/drawing/2014/main" val="20002"/>
                    </a:ext>
                  </a:extLst>
                </a:gridCol>
              </a:tblGrid>
              <a:tr h="518225">
                <a:tc>
                  <a:txBody>
                    <a:bodyPr/>
                    <a:lstStyle/>
                    <a:p>
                      <a:pPr lvl="0" algn="ctr">
                        <a:spcBef>
                          <a:spcPts val="0"/>
                        </a:spcBef>
                        <a:buNone/>
                      </a:pPr>
                      <a:r>
                        <a:rPr lang="en-GB" b="1" dirty="0">
                          <a:solidFill>
                            <a:schemeClr val="bg2">
                              <a:lumMod val="50000"/>
                            </a:schemeClr>
                          </a:solidFill>
                        </a:rPr>
                        <a:t>Index</a:t>
                      </a:r>
                    </a:p>
                  </a:txBody>
                  <a:tcPr marL="91425" marR="91425" marT="91425" marB="91425"/>
                </a:tc>
                <a:tc>
                  <a:txBody>
                    <a:bodyPr/>
                    <a:lstStyle/>
                    <a:p>
                      <a:pPr lvl="0" algn="ctr">
                        <a:spcBef>
                          <a:spcPts val="0"/>
                        </a:spcBef>
                        <a:buNone/>
                      </a:pPr>
                      <a:r>
                        <a:rPr lang="en-GB" b="1">
                          <a:solidFill>
                            <a:schemeClr val="bg2">
                              <a:lumMod val="50000"/>
                            </a:schemeClr>
                          </a:solidFill>
                        </a:rPr>
                        <a:t>Size</a:t>
                      </a:r>
                    </a:p>
                  </a:txBody>
                  <a:tcPr marL="91425" marR="91425" marT="91425" marB="91425"/>
                </a:tc>
                <a:tc>
                  <a:txBody>
                    <a:bodyPr/>
                    <a:lstStyle/>
                    <a:p>
                      <a:pPr lvl="0" algn="ctr">
                        <a:spcBef>
                          <a:spcPts val="0"/>
                        </a:spcBef>
                        <a:buNone/>
                      </a:pPr>
                      <a:r>
                        <a:rPr lang="en-GB" b="1">
                          <a:solidFill>
                            <a:schemeClr val="bg2">
                              <a:lumMod val="50000"/>
                            </a:schemeClr>
                          </a:solidFill>
                        </a:rPr>
                        <a:t>Authentication Scheme</a:t>
                      </a:r>
                    </a:p>
                  </a:txBody>
                  <a:tcPr marL="91425" marR="91425" marT="91425" marB="91425"/>
                </a:tc>
                <a:extLst>
                  <a:ext uri="{0D108BD9-81ED-4DB2-BD59-A6C34878D82A}">
                    <a16:rowId xmlns:a16="http://schemas.microsoft.com/office/drawing/2014/main" val="10000"/>
                  </a:ext>
                </a:extLst>
              </a:tr>
              <a:tr h="368800">
                <a:tc>
                  <a:txBody>
                    <a:bodyPr/>
                    <a:lstStyle/>
                    <a:p>
                      <a:pPr lvl="0" algn="ctr">
                        <a:spcBef>
                          <a:spcPts val="0"/>
                        </a:spcBef>
                        <a:buNone/>
                      </a:pPr>
                      <a:r>
                        <a:rPr lang="en-GB">
                          <a:solidFill>
                            <a:schemeClr val="bg2">
                              <a:lumMod val="50000"/>
                            </a:schemeClr>
                          </a:solidFill>
                        </a:rPr>
                        <a:t>1</a:t>
                      </a:r>
                    </a:p>
                  </a:txBody>
                  <a:tcPr marL="91425" marR="91425" marT="91425" marB="91425"/>
                </a:tc>
                <a:tc rowSpan="4">
                  <a:txBody>
                    <a:bodyPr/>
                    <a:lstStyle/>
                    <a:p>
                      <a:pPr lvl="0" algn="ctr">
                        <a:spcBef>
                          <a:spcPts val="0"/>
                        </a:spcBef>
                        <a:buNone/>
                      </a:pPr>
                      <a:r>
                        <a:rPr lang="en-GB" dirty="0">
                          <a:solidFill>
                            <a:schemeClr val="bg2">
                              <a:lumMod val="50000"/>
                            </a:schemeClr>
                          </a:solidFill>
                        </a:rPr>
                        <a:t>38 MM</a:t>
                      </a:r>
                    </a:p>
                  </a:txBody>
                  <a:tcPr marL="91425" marR="91425" marT="91425" marB="91425"/>
                </a:tc>
                <a:tc>
                  <a:txBody>
                    <a:bodyPr/>
                    <a:lstStyle/>
                    <a:p>
                      <a:pPr lvl="0" algn="ctr">
                        <a:spcBef>
                          <a:spcPts val="0"/>
                        </a:spcBef>
                        <a:buNone/>
                      </a:pPr>
                      <a:r>
                        <a:rPr lang="en-GB" dirty="0">
                          <a:solidFill>
                            <a:schemeClr val="bg2">
                              <a:lumMod val="50000"/>
                            </a:schemeClr>
                          </a:solidFill>
                        </a:rPr>
                        <a:t>Circular PIN</a:t>
                      </a:r>
                    </a:p>
                  </a:txBody>
                  <a:tcPr marL="91425" marR="91425" marT="91425" marB="91425"/>
                </a:tc>
                <a:extLst>
                  <a:ext uri="{0D108BD9-81ED-4DB2-BD59-A6C34878D82A}">
                    <a16:rowId xmlns:a16="http://schemas.microsoft.com/office/drawing/2014/main" val="10001"/>
                  </a:ext>
                </a:extLst>
              </a:tr>
              <a:tr h="368800">
                <a:tc>
                  <a:txBody>
                    <a:bodyPr/>
                    <a:lstStyle/>
                    <a:p>
                      <a:pPr lvl="0" algn="ctr">
                        <a:spcBef>
                          <a:spcPts val="0"/>
                        </a:spcBef>
                        <a:buNone/>
                      </a:pPr>
                      <a:r>
                        <a:rPr lang="en-GB">
                          <a:solidFill>
                            <a:schemeClr val="bg2">
                              <a:lumMod val="50000"/>
                            </a:schemeClr>
                          </a:solidFill>
                        </a:rPr>
                        <a:t>2</a:t>
                      </a:r>
                    </a:p>
                  </a:txBody>
                  <a:tcPr marL="91425" marR="91425" marT="91425" marB="91425"/>
                </a:tc>
                <a:tc vMerge="1">
                  <a:txBody>
                    <a:bodyPr/>
                    <a:lstStyle/>
                    <a:p>
                      <a:endParaRPr lang="en-US"/>
                    </a:p>
                  </a:txBody>
                  <a:tcPr/>
                </a:tc>
                <a:tc>
                  <a:txBody>
                    <a:bodyPr/>
                    <a:lstStyle/>
                    <a:p>
                      <a:pPr lvl="0" algn="ctr">
                        <a:spcBef>
                          <a:spcPts val="0"/>
                        </a:spcBef>
                        <a:buNone/>
                      </a:pPr>
                      <a:r>
                        <a:rPr lang="en-GB">
                          <a:solidFill>
                            <a:schemeClr val="bg2">
                              <a:lumMod val="50000"/>
                            </a:schemeClr>
                          </a:solidFill>
                        </a:rPr>
                        <a:t>Square PIN</a:t>
                      </a:r>
                    </a:p>
                  </a:txBody>
                  <a:tcPr marL="91425" marR="91425" marT="91425" marB="91425"/>
                </a:tc>
                <a:extLst>
                  <a:ext uri="{0D108BD9-81ED-4DB2-BD59-A6C34878D82A}">
                    <a16:rowId xmlns:a16="http://schemas.microsoft.com/office/drawing/2014/main" val="10002"/>
                  </a:ext>
                </a:extLst>
              </a:tr>
              <a:tr h="368800">
                <a:tc>
                  <a:txBody>
                    <a:bodyPr/>
                    <a:lstStyle/>
                    <a:p>
                      <a:pPr lvl="0" algn="ctr">
                        <a:spcBef>
                          <a:spcPts val="0"/>
                        </a:spcBef>
                        <a:buNone/>
                      </a:pPr>
                      <a:r>
                        <a:rPr lang="en-GB">
                          <a:solidFill>
                            <a:schemeClr val="bg2">
                              <a:lumMod val="50000"/>
                            </a:schemeClr>
                          </a:solidFill>
                        </a:rPr>
                        <a:t>3</a:t>
                      </a:r>
                    </a:p>
                  </a:txBody>
                  <a:tcPr marL="91425" marR="91425" marT="91425" marB="91425"/>
                </a:tc>
                <a:tc vMerge="1">
                  <a:txBody>
                    <a:bodyPr/>
                    <a:lstStyle/>
                    <a:p>
                      <a:endParaRPr lang="en-US"/>
                    </a:p>
                  </a:txBody>
                  <a:tcPr/>
                </a:tc>
                <a:tc>
                  <a:txBody>
                    <a:bodyPr/>
                    <a:lstStyle/>
                    <a:p>
                      <a:pPr lvl="0" algn="ctr">
                        <a:spcBef>
                          <a:spcPts val="0"/>
                        </a:spcBef>
                        <a:buNone/>
                      </a:pPr>
                      <a:r>
                        <a:rPr lang="en-GB" dirty="0">
                          <a:solidFill>
                            <a:schemeClr val="bg2">
                              <a:lumMod val="50000"/>
                            </a:schemeClr>
                          </a:solidFill>
                        </a:rPr>
                        <a:t>Circular Pattern</a:t>
                      </a:r>
                    </a:p>
                  </a:txBody>
                  <a:tcPr marL="91425" marR="91425" marT="91425" marB="91425"/>
                </a:tc>
                <a:extLst>
                  <a:ext uri="{0D108BD9-81ED-4DB2-BD59-A6C34878D82A}">
                    <a16:rowId xmlns:a16="http://schemas.microsoft.com/office/drawing/2014/main" val="10003"/>
                  </a:ext>
                </a:extLst>
              </a:tr>
              <a:tr h="368800">
                <a:tc>
                  <a:txBody>
                    <a:bodyPr/>
                    <a:lstStyle/>
                    <a:p>
                      <a:pPr lvl="0" algn="ctr">
                        <a:spcBef>
                          <a:spcPts val="0"/>
                        </a:spcBef>
                        <a:buNone/>
                      </a:pPr>
                      <a:r>
                        <a:rPr lang="en-GB">
                          <a:solidFill>
                            <a:schemeClr val="bg2">
                              <a:lumMod val="50000"/>
                            </a:schemeClr>
                          </a:solidFill>
                        </a:rPr>
                        <a:t>4</a:t>
                      </a:r>
                    </a:p>
                  </a:txBody>
                  <a:tcPr marL="91425" marR="91425" marT="91425" marB="91425"/>
                </a:tc>
                <a:tc vMerge="1">
                  <a:txBody>
                    <a:bodyPr/>
                    <a:lstStyle/>
                    <a:p>
                      <a:endParaRPr lang="en-US"/>
                    </a:p>
                  </a:txBody>
                  <a:tcPr/>
                </a:tc>
                <a:tc>
                  <a:txBody>
                    <a:bodyPr/>
                    <a:lstStyle/>
                    <a:p>
                      <a:pPr lvl="0" algn="ctr">
                        <a:spcBef>
                          <a:spcPts val="0"/>
                        </a:spcBef>
                        <a:buNone/>
                      </a:pPr>
                      <a:r>
                        <a:rPr lang="en-GB">
                          <a:solidFill>
                            <a:schemeClr val="bg2">
                              <a:lumMod val="50000"/>
                            </a:schemeClr>
                          </a:solidFill>
                        </a:rPr>
                        <a:t>Square Pattern</a:t>
                      </a:r>
                    </a:p>
                  </a:txBody>
                  <a:tcPr marL="91425" marR="91425" marT="91425" marB="91425">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4"/>
                  </a:ext>
                </a:extLst>
              </a:tr>
              <a:tr h="368800">
                <a:tc>
                  <a:txBody>
                    <a:bodyPr/>
                    <a:lstStyle/>
                    <a:p>
                      <a:pPr lvl="0" algn="ctr">
                        <a:spcBef>
                          <a:spcPts val="0"/>
                        </a:spcBef>
                        <a:buNone/>
                      </a:pPr>
                      <a:r>
                        <a:rPr lang="en-GB">
                          <a:solidFill>
                            <a:schemeClr val="bg2">
                              <a:lumMod val="50000"/>
                            </a:schemeClr>
                          </a:solidFill>
                        </a:rPr>
                        <a:t>5</a:t>
                      </a:r>
                    </a:p>
                  </a:txBody>
                  <a:tcPr marL="91425" marR="91425" marT="91425" marB="91425"/>
                </a:tc>
                <a:tc rowSpan="4">
                  <a:txBody>
                    <a:bodyPr/>
                    <a:lstStyle/>
                    <a:p>
                      <a:pPr lvl="0" algn="ctr">
                        <a:spcBef>
                          <a:spcPts val="0"/>
                        </a:spcBef>
                        <a:buNone/>
                      </a:pPr>
                      <a:r>
                        <a:rPr lang="en-GB">
                          <a:solidFill>
                            <a:schemeClr val="bg2">
                              <a:lumMod val="50000"/>
                            </a:schemeClr>
                          </a:solidFill>
                        </a:rPr>
                        <a:t>42mm</a:t>
                      </a:r>
                    </a:p>
                  </a:txBody>
                  <a:tcPr marL="91425" marR="91425" marT="91425" marB="91425">
                    <a:lnR w="9525" cap="flat" cmpd="sng">
                      <a:solidFill>
                        <a:srgbClr val="9E9E9E"/>
                      </a:solidFill>
                      <a:prstDash val="solid"/>
                      <a:round/>
                      <a:headEnd type="none" w="med" len="med"/>
                      <a:tailEnd type="none" w="med" len="med"/>
                    </a:lnR>
                  </a:tcPr>
                </a:tc>
                <a:tc>
                  <a:txBody>
                    <a:bodyPr/>
                    <a:lstStyle/>
                    <a:p>
                      <a:pPr lvl="0" algn="ctr" rtl="0">
                        <a:spcBef>
                          <a:spcPts val="0"/>
                        </a:spcBef>
                        <a:buNone/>
                      </a:pPr>
                      <a:r>
                        <a:rPr lang="en-GB" dirty="0">
                          <a:solidFill>
                            <a:schemeClr val="bg2">
                              <a:lumMod val="50000"/>
                            </a:schemeClr>
                          </a:solidFill>
                        </a:rPr>
                        <a:t>Circular PIN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5"/>
                  </a:ext>
                </a:extLst>
              </a:tr>
              <a:tr h="368800">
                <a:tc>
                  <a:txBody>
                    <a:bodyPr/>
                    <a:lstStyle/>
                    <a:p>
                      <a:pPr lvl="0" algn="ctr">
                        <a:spcBef>
                          <a:spcPts val="0"/>
                        </a:spcBef>
                        <a:buNone/>
                      </a:pPr>
                      <a:r>
                        <a:rPr lang="en-GB">
                          <a:solidFill>
                            <a:schemeClr val="bg2">
                              <a:lumMod val="50000"/>
                            </a:schemeClr>
                          </a:solidFill>
                        </a:rPr>
                        <a:t>6</a:t>
                      </a:r>
                    </a:p>
                  </a:txBody>
                  <a:tcPr marL="91425" marR="91425" marT="91425" marB="91425"/>
                </a:tc>
                <a:tc vMerge="1">
                  <a:txBody>
                    <a:bodyPr/>
                    <a:lstStyle/>
                    <a:p>
                      <a:endParaRPr lang="en-US"/>
                    </a:p>
                  </a:txBody>
                  <a:tcPr/>
                </a:tc>
                <a:tc>
                  <a:txBody>
                    <a:bodyPr/>
                    <a:lstStyle/>
                    <a:p>
                      <a:pPr lvl="0" algn="ctr" rtl="0">
                        <a:spcBef>
                          <a:spcPts val="0"/>
                        </a:spcBef>
                        <a:buNone/>
                      </a:pPr>
                      <a:r>
                        <a:rPr lang="en-GB">
                          <a:solidFill>
                            <a:schemeClr val="bg2">
                              <a:lumMod val="50000"/>
                            </a:schemeClr>
                          </a:solidFill>
                        </a:rPr>
                        <a:t>Square PIN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6"/>
                  </a:ext>
                </a:extLst>
              </a:tr>
              <a:tr h="368800">
                <a:tc>
                  <a:txBody>
                    <a:bodyPr/>
                    <a:lstStyle/>
                    <a:p>
                      <a:pPr lvl="0" algn="ctr">
                        <a:spcBef>
                          <a:spcPts val="0"/>
                        </a:spcBef>
                        <a:buNone/>
                      </a:pPr>
                      <a:r>
                        <a:rPr lang="en-GB">
                          <a:solidFill>
                            <a:schemeClr val="bg2">
                              <a:lumMod val="50000"/>
                            </a:schemeClr>
                          </a:solidFill>
                        </a:rPr>
                        <a:t>7</a:t>
                      </a:r>
                    </a:p>
                  </a:txBody>
                  <a:tcPr marL="91425" marR="91425" marT="91425" marB="91425"/>
                </a:tc>
                <a:tc vMerge="1">
                  <a:txBody>
                    <a:bodyPr/>
                    <a:lstStyle/>
                    <a:p>
                      <a:endParaRPr lang="en-US"/>
                    </a:p>
                  </a:txBody>
                  <a:tcPr/>
                </a:tc>
                <a:tc>
                  <a:txBody>
                    <a:bodyPr/>
                    <a:lstStyle/>
                    <a:p>
                      <a:pPr lvl="0" algn="ctr" rtl="0">
                        <a:spcBef>
                          <a:spcPts val="0"/>
                        </a:spcBef>
                        <a:buNone/>
                      </a:pPr>
                      <a:r>
                        <a:rPr lang="en-GB">
                          <a:solidFill>
                            <a:schemeClr val="bg2">
                              <a:lumMod val="50000"/>
                            </a:schemeClr>
                          </a:solidFill>
                        </a:rPr>
                        <a:t>Circular Pattern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7"/>
                  </a:ext>
                </a:extLst>
              </a:tr>
              <a:tr h="368800">
                <a:tc>
                  <a:txBody>
                    <a:bodyPr/>
                    <a:lstStyle/>
                    <a:p>
                      <a:pPr lvl="0" algn="ctr">
                        <a:spcBef>
                          <a:spcPts val="0"/>
                        </a:spcBef>
                        <a:buNone/>
                      </a:pPr>
                      <a:r>
                        <a:rPr lang="en-GB">
                          <a:solidFill>
                            <a:schemeClr val="bg2">
                              <a:lumMod val="50000"/>
                            </a:schemeClr>
                          </a:solidFill>
                        </a:rPr>
                        <a:t>8</a:t>
                      </a:r>
                    </a:p>
                  </a:txBody>
                  <a:tcPr marL="91425" marR="91425" marT="91425" marB="91425"/>
                </a:tc>
                <a:tc vMerge="1">
                  <a:txBody>
                    <a:bodyPr/>
                    <a:lstStyle/>
                    <a:p>
                      <a:endParaRPr lang="en-US"/>
                    </a:p>
                  </a:txBody>
                  <a:tcPr/>
                </a:tc>
                <a:tc>
                  <a:txBody>
                    <a:bodyPr/>
                    <a:lstStyle/>
                    <a:p>
                      <a:pPr lvl="0" algn="ctr" rtl="0">
                        <a:spcBef>
                          <a:spcPts val="0"/>
                        </a:spcBef>
                        <a:buNone/>
                      </a:pPr>
                      <a:r>
                        <a:rPr lang="en-GB" dirty="0">
                          <a:solidFill>
                            <a:schemeClr val="bg2">
                              <a:lumMod val="50000"/>
                            </a:schemeClr>
                          </a:solidFill>
                        </a:rPr>
                        <a:t>Square Pattern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2" name="Rectangle 1"/>
          <p:cNvSpPr/>
          <p:nvPr/>
        </p:nvSpPr>
        <p:spPr>
          <a:xfrm>
            <a:off x="2021874" y="2116109"/>
            <a:ext cx="2325662" cy="375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3" name="Rectangle 12"/>
          <p:cNvSpPr/>
          <p:nvPr/>
        </p:nvSpPr>
        <p:spPr>
          <a:xfrm>
            <a:off x="2021874" y="3711721"/>
            <a:ext cx="2325662" cy="3758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4" name="Rectangle 13"/>
          <p:cNvSpPr/>
          <p:nvPr/>
        </p:nvSpPr>
        <p:spPr>
          <a:xfrm>
            <a:off x="6641392" y="1198379"/>
            <a:ext cx="1832459" cy="17211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pic>
        <p:nvPicPr>
          <p:cNvPr id="15" name="Shape 100"/>
          <p:cNvPicPr preferRelativeResize="0"/>
          <p:nvPr/>
        </p:nvPicPr>
        <p:blipFill>
          <a:blip r:embed="rId4">
            <a:alphaModFix/>
          </a:blip>
          <a:stretch>
            <a:fillRect/>
          </a:stretch>
        </p:blipFill>
        <p:spPr>
          <a:xfrm>
            <a:off x="4740749" y="1206650"/>
            <a:ext cx="1468875" cy="1468875"/>
          </a:xfrm>
          <a:prstGeom prst="rect">
            <a:avLst/>
          </a:prstGeom>
          <a:noFill/>
          <a:ln>
            <a:noFill/>
          </a:ln>
        </p:spPr>
      </p:pic>
      <p:pic>
        <p:nvPicPr>
          <p:cNvPr id="17" name="Shape 102"/>
          <p:cNvPicPr preferRelativeResize="0"/>
          <p:nvPr/>
        </p:nvPicPr>
        <p:blipFill>
          <a:blip r:embed="rId5">
            <a:alphaModFix/>
          </a:blip>
          <a:stretch>
            <a:fillRect/>
          </a:stretch>
        </p:blipFill>
        <p:spPr>
          <a:xfrm>
            <a:off x="4740749" y="3107493"/>
            <a:ext cx="1468874" cy="1449693"/>
          </a:xfrm>
          <a:prstGeom prst="rect">
            <a:avLst/>
          </a:prstGeom>
          <a:noFill/>
          <a:ln>
            <a:noFill/>
          </a:ln>
        </p:spPr>
      </p:pic>
      <p:pic>
        <p:nvPicPr>
          <p:cNvPr id="18" name="Shape 103"/>
          <p:cNvPicPr preferRelativeResize="0"/>
          <p:nvPr/>
        </p:nvPicPr>
        <p:blipFill>
          <a:blip r:embed="rId6">
            <a:alphaModFix/>
          </a:blip>
          <a:stretch>
            <a:fillRect/>
          </a:stretch>
        </p:blipFill>
        <p:spPr>
          <a:xfrm>
            <a:off x="6808599" y="3126507"/>
            <a:ext cx="1468875" cy="1440267"/>
          </a:xfrm>
          <a:prstGeom prst="rect">
            <a:avLst/>
          </a:prstGeom>
          <a:noFill/>
          <a:ln>
            <a:noFill/>
          </a:ln>
        </p:spPr>
      </p:pic>
      <p:sp>
        <p:nvSpPr>
          <p:cNvPr id="19" name="Shape 104"/>
          <p:cNvSpPr txBox="1"/>
          <p:nvPr/>
        </p:nvSpPr>
        <p:spPr>
          <a:xfrm>
            <a:off x="4714637" y="2630525"/>
            <a:ext cx="1748100" cy="297300"/>
          </a:xfrm>
          <a:prstGeom prst="rect">
            <a:avLst/>
          </a:prstGeom>
          <a:noFill/>
          <a:ln>
            <a:noFill/>
          </a:ln>
        </p:spPr>
        <p:txBody>
          <a:bodyPr wrap="square" lIns="91425" tIns="91425" rIns="91425" bIns="91425" anchor="t" anchorCtr="0">
            <a:noAutofit/>
          </a:bodyPr>
          <a:lstStyle/>
          <a:p>
            <a:pPr lvl="0">
              <a:spcBef>
                <a:spcPts val="0"/>
              </a:spcBef>
              <a:buNone/>
            </a:pPr>
            <a:r>
              <a:rPr lang="en-GB" dirty="0"/>
              <a:t>(a) Circular PIN</a:t>
            </a:r>
          </a:p>
        </p:txBody>
      </p:sp>
      <p:sp>
        <p:nvSpPr>
          <p:cNvPr id="20" name="Shape 105"/>
          <p:cNvSpPr txBox="1"/>
          <p:nvPr/>
        </p:nvSpPr>
        <p:spPr>
          <a:xfrm>
            <a:off x="6808600" y="2630512"/>
            <a:ext cx="1748100" cy="297300"/>
          </a:xfrm>
          <a:prstGeom prst="rect">
            <a:avLst/>
          </a:prstGeom>
          <a:noFill/>
          <a:ln>
            <a:noFill/>
          </a:ln>
        </p:spPr>
        <p:txBody>
          <a:bodyPr wrap="square" lIns="91425" tIns="91425" rIns="91425" bIns="91425" anchor="t" anchorCtr="0">
            <a:noAutofit/>
          </a:bodyPr>
          <a:lstStyle/>
          <a:p>
            <a:pPr lvl="0" rtl="0">
              <a:spcBef>
                <a:spcPts val="0"/>
              </a:spcBef>
              <a:buNone/>
            </a:pPr>
            <a:r>
              <a:rPr lang="en-GB"/>
              <a:t>(b) Square PIN</a:t>
            </a:r>
          </a:p>
        </p:txBody>
      </p:sp>
      <p:sp>
        <p:nvSpPr>
          <p:cNvPr id="21" name="Shape 106"/>
          <p:cNvSpPr txBox="1"/>
          <p:nvPr/>
        </p:nvSpPr>
        <p:spPr>
          <a:xfrm>
            <a:off x="4740750" y="4566775"/>
            <a:ext cx="1748100" cy="297300"/>
          </a:xfrm>
          <a:prstGeom prst="rect">
            <a:avLst/>
          </a:prstGeom>
          <a:noFill/>
          <a:ln>
            <a:noFill/>
          </a:ln>
        </p:spPr>
        <p:txBody>
          <a:bodyPr wrap="square" lIns="91425" tIns="91425" rIns="91425" bIns="91425" anchor="t" anchorCtr="0">
            <a:noAutofit/>
          </a:bodyPr>
          <a:lstStyle/>
          <a:p>
            <a:pPr lvl="0" rtl="0">
              <a:spcBef>
                <a:spcPts val="0"/>
              </a:spcBef>
              <a:buNone/>
            </a:pPr>
            <a:r>
              <a:rPr lang="en-GB"/>
              <a:t>(c) Circular Pattern</a:t>
            </a:r>
          </a:p>
        </p:txBody>
      </p:sp>
      <p:sp>
        <p:nvSpPr>
          <p:cNvPr id="22" name="Shape 107"/>
          <p:cNvSpPr txBox="1"/>
          <p:nvPr/>
        </p:nvSpPr>
        <p:spPr>
          <a:xfrm>
            <a:off x="6758375" y="4566775"/>
            <a:ext cx="1748100" cy="297300"/>
          </a:xfrm>
          <a:prstGeom prst="rect">
            <a:avLst/>
          </a:prstGeom>
          <a:noFill/>
          <a:ln>
            <a:noFill/>
          </a:ln>
        </p:spPr>
        <p:txBody>
          <a:bodyPr wrap="square" lIns="91425" tIns="91425" rIns="91425" bIns="91425" anchor="t" anchorCtr="0">
            <a:noAutofit/>
          </a:bodyPr>
          <a:lstStyle/>
          <a:p>
            <a:pPr lvl="0" rtl="0">
              <a:spcBef>
                <a:spcPts val="0"/>
              </a:spcBef>
              <a:buNone/>
            </a:pPr>
            <a:r>
              <a:rPr lang="en-GB"/>
              <a:t>(d) Square Pattern</a:t>
            </a:r>
          </a:p>
        </p:txBody>
      </p:sp>
      <p:cxnSp>
        <p:nvCxnSpPr>
          <p:cNvPr id="23" name="Straight Arrow Connector 22"/>
          <p:cNvCxnSpPr/>
          <p:nvPr/>
        </p:nvCxnSpPr>
        <p:spPr>
          <a:xfrm>
            <a:off x="5305031" y="3536687"/>
            <a:ext cx="347624"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5297475" y="3536687"/>
            <a:ext cx="355180" cy="65746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210661" y="3590846"/>
            <a:ext cx="347624"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543036" y="3590845"/>
            <a:ext cx="0" cy="66376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297475" y="4194149"/>
            <a:ext cx="35518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543036" y="4233194"/>
            <a:ext cx="35518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66139" y="1473903"/>
            <a:ext cx="1017851" cy="998322"/>
          </a:xfrm>
          <a:prstGeom prst="ellipse">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966139" y="3353378"/>
            <a:ext cx="1017851" cy="998322"/>
          </a:xfrm>
          <a:prstGeom prst="ellipse">
            <a:avLst/>
          </a:prstGeom>
          <a:noFill/>
          <a:ln w="381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1442770"/>
      </p:ext>
    </p:extLst>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665</TotalTime>
  <Words>3760</Words>
  <Application>Microsoft Office PowerPoint</Application>
  <PresentationFormat>On-screen Show (16:9)</PresentationFormat>
  <Paragraphs>494</Paragraphs>
  <Slides>29</Slides>
  <Notes>29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PT Sans Narrow</vt:lpstr>
      <vt:lpstr>宋体</vt:lpstr>
      <vt:lpstr>Open Sans</vt:lpstr>
      <vt:lpstr>Times New Roman</vt:lpstr>
      <vt:lpstr>Arial</vt:lpstr>
      <vt:lpstr>Wingdings</vt:lpstr>
      <vt:lpstr>Tropic</vt:lpstr>
      <vt:lpstr>An Empirical Study of Touch-based Authentication Methods on Smartwatches</vt:lpstr>
      <vt:lpstr>Outline</vt:lpstr>
      <vt:lpstr>Smartwatches vs. Smartphones</vt:lpstr>
      <vt:lpstr>Motivation</vt:lpstr>
      <vt:lpstr>Experiment Design – UI: button arrangement </vt:lpstr>
      <vt:lpstr>Experiment Design – IV2: Size </vt:lpstr>
      <vt:lpstr>Experiment Design – IV3: Authentication Method </vt:lpstr>
      <vt:lpstr>Experiment Design </vt:lpstr>
      <vt:lpstr>Experiment Design </vt:lpstr>
      <vt:lpstr>Experiment Design </vt:lpstr>
      <vt:lpstr>Experiment Design </vt:lpstr>
      <vt:lpstr>Experiment Design</vt:lpstr>
      <vt:lpstr>Result &amp; Discussion – DV1: Accuracy</vt:lpstr>
      <vt:lpstr>Result &amp; Discussion – DV1: Accuracy</vt:lpstr>
      <vt:lpstr>Result &amp; Discussion – DV2: peed</vt:lpstr>
      <vt:lpstr>Result &amp; Discussion – DV2: Speed</vt:lpstr>
      <vt:lpstr>DV3: Security – Shoulder Surfing Attack</vt:lpstr>
      <vt:lpstr>Result &amp; Discussion – DV3: Security</vt:lpstr>
      <vt:lpstr>Result &amp; Discussion – DV3: Security</vt:lpstr>
      <vt:lpstr>Result &amp; Discussion - Security</vt:lpstr>
      <vt:lpstr>Result &amp; Discussion - Subjective Feedbacks</vt:lpstr>
      <vt:lpstr>Result &amp; Discussion - Subjective Feedbacks</vt:lpstr>
      <vt:lpstr>Result &amp; Discussion - Subjective Feedbacks</vt:lpstr>
      <vt:lpstr>Limitation &amp; Future Directions</vt:lpstr>
      <vt:lpstr>Limitation &amp; Future Directions</vt:lpstr>
      <vt:lpstr>Limitation &amp; Future Directions</vt:lpstr>
      <vt:lpstr>Conclusion</vt:lpstr>
      <vt:lpstr>Conclusion</vt:lpstr>
      <vt:lpstr>An Empirical Study of Touch-based Authentication Methods on Smartwatches Yue Zhao*, Zhongtian Qiu*, Yiqing Yang*, Weiwei Li*, Mingming Fan Department of Computer Science University of Toronto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of Touch-based Authentication Methods on Smartwatches</dc:title>
  <dc:creator>Yue Zhao</dc:creator>
  <cp:lastModifiedBy>Mingming Fan</cp:lastModifiedBy>
  <cp:revision>71</cp:revision>
  <dcterms:modified xsi:type="dcterms:W3CDTF">2017-09-12T01:49:03Z</dcterms:modified>
</cp:coreProperties>
</file>